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
      <p:font typeface="Inter"/>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8AA2CC"/>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3812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8AA2C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8AA2CC"/>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8AA2C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69322"/>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8AA2CC"/>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338393"/>
            <a:ext cx="7435572"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Tầng Vận Tải (Transport Layer)</a:t>
            </a:r>
            <a:endParaRPr lang="en-US" sz="3900" dirty="0"/>
          </a:p>
        </p:txBody>
      </p:sp>
      <p:sp>
        <p:nvSpPr>
          <p:cNvPr id="4" name="Text 1"/>
          <p:cNvSpPr/>
          <p:nvPr/>
        </p:nvSpPr>
        <p:spPr>
          <a:xfrm>
            <a:off x="793790" y="4256127"/>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Dịch vụ truyền thông tin cậy giữa các ứng dụng - Hiểu cơ chế vận chuyển dữ liệu từ tiến trình đến tiến trình</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1043" y="783669"/>
            <a:ext cx="4506873" cy="563285"/>
          </a:xfrm>
          <a:prstGeom prst="rect">
            <a:avLst/>
          </a:prstGeom>
          <a:noFill/>
          <a:ln/>
        </p:spPr>
        <p:txBody>
          <a:bodyPr wrap="none" lIns="0" tIns="0" rIns="0" bIns="0" rtlCol="0" anchor="t"/>
          <a:lstStyle/>
          <a:p>
            <a:pPr algn="l" indent="0" marL="0">
              <a:lnSpc>
                <a:spcPts val="4400"/>
              </a:lnSpc>
              <a:buNone/>
            </a:pPr>
            <a:r>
              <a:rPr lang="en-US" sz="3500" b="1" dirty="0">
                <a:solidFill>
                  <a:srgbClr val="000066"/>
                </a:solidFill>
                <a:latin typeface="Inter Bold" pitchFamily="34" charset="0"/>
                <a:ea typeface="Inter Bold" pitchFamily="34" charset="-122"/>
                <a:cs typeface="Inter Bold" pitchFamily="34" charset="-120"/>
              </a:rPr>
              <a:t>Tổng quan về TCP</a:t>
            </a:r>
            <a:endParaRPr lang="en-US" sz="3500" dirty="0"/>
          </a:p>
        </p:txBody>
      </p:sp>
      <p:sp>
        <p:nvSpPr>
          <p:cNvPr id="3" name="Text 1"/>
          <p:cNvSpPr/>
          <p:nvPr/>
        </p:nvSpPr>
        <p:spPr>
          <a:xfrm>
            <a:off x="721043" y="1707475"/>
            <a:ext cx="13188315" cy="865108"/>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TCP (Transmission Control Protocol) là giao thức tầng vận tải quan trọng nhất trên Internet, được sử dụng bởi hầu hết các ứng dụng cần độ tin cậy cao như Web (HTTP/HTTPS), Email (SMTP/POP3/IMAP), và truyền file (FTP). TCP được thiết kế để cung cấp dịch vụ truyền dữ liệu tin cậy, có thứ tự, và kiểm soát luồng.</a:t>
            </a:r>
            <a:endParaRPr lang="en-US" sz="1400" dirty="0"/>
          </a:p>
        </p:txBody>
      </p:sp>
      <p:sp>
        <p:nvSpPr>
          <p:cNvPr id="4" name="Text 2"/>
          <p:cNvSpPr/>
          <p:nvPr/>
        </p:nvSpPr>
        <p:spPr>
          <a:xfrm>
            <a:off x="721043" y="3000613"/>
            <a:ext cx="3128129" cy="563404"/>
          </a:xfrm>
          <a:prstGeom prst="rect">
            <a:avLst/>
          </a:prstGeom>
          <a:noFill/>
          <a:ln/>
        </p:spPr>
        <p:txBody>
          <a:bodyPr wrap="square" lIns="0" tIns="0" rIns="0" bIns="0" rtlCol="0" anchor="t"/>
          <a:lstStyle/>
          <a:p>
            <a:pPr algn="l" indent="0" marL="0">
              <a:lnSpc>
                <a:spcPts val="2200"/>
              </a:lnSpc>
              <a:buNone/>
            </a:pPr>
            <a:r>
              <a:rPr lang="en-US" sz="1750" b="1" dirty="0">
                <a:solidFill>
                  <a:srgbClr val="000066"/>
                </a:solidFill>
                <a:latin typeface="Inter Bold" pitchFamily="34" charset="0"/>
                <a:ea typeface="Inter Bold" pitchFamily="34" charset="-122"/>
                <a:cs typeface="Inter Bold" pitchFamily="34" charset="-120"/>
              </a:rPr>
              <a:t>Hướng kết nối (Connection-oriented)</a:t>
            </a:r>
            <a:endParaRPr lang="en-US" sz="1750" dirty="0"/>
          </a:p>
        </p:txBody>
      </p:sp>
      <p:sp>
        <p:nvSpPr>
          <p:cNvPr id="5" name="Text 3"/>
          <p:cNvSpPr/>
          <p:nvPr/>
        </p:nvSpPr>
        <p:spPr>
          <a:xfrm>
            <a:off x="721043" y="3672126"/>
            <a:ext cx="3128129" cy="1153478"/>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Yêu cầu thiết lập kết nối trước khi truyền dữ liệu qua cơ chế </a:t>
            </a:r>
            <a:pPr algn="l" indent="0" marL="0">
              <a:lnSpc>
                <a:spcPts val="2250"/>
              </a:lnSpc>
              <a:buNone/>
            </a:pPr>
            <a:r>
              <a:rPr lang="en-US" sz="1400" b="1" dirty="0">
                <a:solidFill>
                  <a:srgbClr val="000066"/>
                </a:solidFill>
                <a:latin typeface="Inter" pitchFamily="34" charset="0"/>
                <a:ea typeface="Inter" pitchFamily="34" charset="-122"/>
                <a:cs typeface="Inter" pitchFamily="34" charset="-120"/>
              </a:rPr>
              <a:t>3-way handshake</a:t>
            </a:r>
            <a:pPr algn="l" indent="0" marL="0">
              <a:lnSpc>
                <a:spcPts val="2250"/>
              </a:lnSpc>
              <a:buNone/>
            </a:pPr>
            <a:r>
              <a:rPr lang="en-US" sz="1400" dirty="0">
                <a:solidFill>
                  <a:srgbClr val="000066"/>
                </a:solidFill>
                <a:latin typeface="Inter" pitchFamily="34" charset="0"/>
                <a:ea typeface="Inter" pitchFamily="34" charset="-122"/>
                <a:cs typeface="Inter" pitchFamily="34" charset="-120"/>
              </a:rPr>
              <a:t>. Đảm bảo cả hai bên sẵn sàng trước khi bắt đầu.</a:t>
            </a:r>
            <a:endParaRPr lang="en-US" sz="1400" dirty="0"/>
          </a:p>
        </p:txBody>
      </p:sp>
      <p:sp>
        <p:nvSpPr>
          <p:cNvPr id="6" name="Text 4"/>
          <p:cNvSpPr/>
          <p:nvPr/>
        </p:nvSpPr>
        <p:spPr>
          <a:xfrm>
            <a:off x="4074438" y="3000613"/>
            <a:ext cx="2253377" cy="281702"/>
          </a:xfrm>
          <a:prstGeom prst="rect">
            <a:avLst/>
          </a:prstGeom>
          <a:noFill/>
          <a:ln/>
        </p:spPr>
        <p:txBody>
          <a:bodyPr wrap="none" lIns="0" tIns="0" rIns="0" bIns="0" rtlCol="0" anchor="t"/>
          <a:lstStyle/>
          <a:p>
            <a:pPr algn="l" indent="0" marL="0">
              <a:lnSpc>
                <a:spcPts val="2200"/>
              </a:lnSpc>
              <a:buNone/>
            </a:pPr>
            <a:r>
              <a:rPr lang="en-US" sz="1750" b="1" dirty="0">
                <a:solidFill>
                  <a:srgbClr val="000066"/>
                </a:solidFill>
                <a:latin typeface="Inter Bold" pitchFamily="34" charset="0"/>
                <a:ea typeface="Inter Bold" pitchFamily="34" charset="-122"/>
                <a:cs typeface="Inter Bold" pitchFamily="34" charset="-120"/>
              </a:rPr>
              <a:t>Point-to-Point</a:t>
            </a:r>
            <a:endParaRPr lang="en-US" sz="1750" dirty="0"/>
          </a:p>
        </p:txBody>
      </p:sp>
      <p:sp>
        <p:nvSpPr>
          <p:cNvPr id="7" name="Text 5"/>
          <p:cNvSpPr/>
          <p:nvPr/>
        </p:nvSpPr>
        <p:spPr>
          <a:xfrm>
            <a:off x="4074438" y="3390424"/>
            <a:ext cx="3128129" cy="865108"/>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Mỗi kết nối TCP là giữa </a:t>
            </a:r>
            <a:pPr algn="l" indent="0" marL="0">
              <a:lnSpc>
                <a:spcPts val="2250"/>
              </a:lnSpc>
              <a:buNone/>
            </a:pPr>
            <a:r>
              <a:rPr lang="en-US" sz="1400" b="1" dirty="0">
                <a:solidFill>
                  <a:srgbClr val="000066"/>
                </a:solidFill>
                <a:latin typeface="Inter" pitchFamily="34" charset="0"/>
                <a:ea typeface="Inter" pitchFamily="34" charset="-122"/>
                <a:cs typeface="Inter" pitchFamily="34" charset="-120"/>
              </a:rPr>
              <a:t>một bên gửi và một bên nhận</a:t>
            </a:r>
            <a:pPr algn="l" indent="0" marL="0">
              <a:lnSpc>
                <a:spcPts val="2250"/>
              </a:lnSpc>
              <a:buNone/>
            </a:pPr>
            <a:r>
              <a:rPr lang="en-US" sz="1400" dirty="0">
                <a:solidFill>
                  <a:srgbClr val="000066"/>
                </a:solidFill>
                <a:latin typeface="Inter" pitchFamily="34" charset="0"/>
                <a:ea typeface="Inter" pitchFamily="34" charset="-122"/>
                <a:cs typeface="Inter" pitchFamily="34" charset="-120"/>
              </a:rPr>
              <a:t>. Không hỗ trợ multicast hay broadcast.</a:t>
            </a:r>
            <a:endParaRPr lang="en-US" sz="1400" dirty="0"/>
          </a:p>
        </p:txBody>
      </p:sp>
      <p:sp>
        <p:nvSpPr>
          <p:cNvPr id="8" name="Text 6"/>
          <p:cNvSpPr/>
          <p:nvPr/>
        </p:nvSpPr>
        <p:spPr>
          <a:xfrm>
            <a:off x="7427833" y="3000613"/>
            <a:ext cx="2253377" cy="281702"/>
          </a:xfrm>
          <a:prstGeom prst="rect">
            <a:avLst/>
          </a:prstGeom>
          <a:noFill/>
          <a:ln/>
        </p:spPr>
        <p:txBody>
          <a:bodyPr wrap="none" lIns="0" tIns="0" rIns="0" bIns="0" rtlCol="0" anchor="t"/>
          <a:lstStyle/>
          <a:p>
            <a:pPr algn="l" indent="0" marL="0">
              <a:lnSpc>
                <a:spcPts val="2200"/>
              </a:lnSpc>
              <a:buNone/>
            </a:pPr>
            <a:r>
              <a:rPr lang="en-US" sz="1750" b="1" dirty="0">
                <a:solidFill>
                  <a:srgbClr val="000066"/>
                </a:solidFill>
                <a:latin typeface="Inter Bold" pitchFamily="34" charset="0"/>
                <a:ea typeface="Inter Bold" pitchFamily="34" charset="-122"/>
                <a:cs typeface="Inter Bold" pitchFamily="34" charset="-120"/>
              </a:rPr>
              <a:t>Full-Duplex</a:t>
            </a:r>
            <a:endParaRPr lang="en-US" sz="1750" dirty="0"/>
          </a:p>
        </p:txBody>
      </p:sp>
      <p:sp>
        <p:nvSpPr>
          <p:cNvPr id="9" name="Text 7"/>
          <p:cNvSpPr/>
          <p:nvPr/>
        </p:nvSpPr>
        <p:spPr>
          <a:xfrm>
            <a:off x="7427833" y="3390424"/>
            <a:ext cx="3128129" cy="865108"/>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Dữ liệu có thể truyền </a:t>
            </a:r>
            <a:pPr algn="l" indent="0" marL="0">
              <a:lnSpc>
                <a:spcPts val="2250"/>
              </a:lnSpc>
              <a:buNone/>
            </a:pPr>
            <a:r>
              <a:rPr lang="en-US" sz="1400" b="1" dirty="0">
                <a:solidFill>
                  <a:srgbClr val="000066"/>
                </a:solidFill>
                <a:latin typeface="Inter" pitchFamily="34" charset="0"/>
                <a:ea typeface="Inter" pitchFamily="34" charset="-122"/>
                <a:cs typeface="Inter" pitchFamily="34" charset="-120"/>
              </a:rPr>
              <a:t>hai chiều đồng thời</a:t>
            </a:r>
            <a:pPr algn="l" indent="0" marL="0">
              <a:lnSpc>
                <a:spcPts val="2250"/>
              </a:lnSpc>
              <a:buNone/>
            </a:pPr>
            <a:r>
              <a:rPr lang="en-US" sz="1400" dirty="0">
                <a:solidFill>
                  <a:srgbClr val="000066"/>
                </a:solidFill>
                <a:latin typeface="Inter" pitchFamily="34" charset="0"/>
                <a:ea typeface="Inter" pitchFamily="34" charset="-122"/>
                <a:cs typeface="Inter" pitchFamily="34" charset="-120"/>
              </a:rPr>
              <a:t> trên cùng một kết nối. A gửi cho B đồng thời B gửi cho A.</a:t>
            </a:r>
            <a:endParaRPr lang="en-US" sz="1400" dirty="0"/>
          </a:p>
        </p:txBody>
      </p:sp>
      <p:sp>
        <p:nvSpPr>
          <p:cNvPr id="10" name="Text 8"/>
          <p:cNvSpPr/>
          <p:nvPr/>
        </p:nvSpPr>
        <p:spPr>
          <a:xfrm>
            <a:off x="10781228" y="3000613"/>
            <a:ext cx="2629972" cy="281702"/>
          </a:xfrm>
          <a:prstGeom prst="rect">
            <a:avLst/>
          </a:prstGeom>
          <a:noFill/>
          <a:ln/>
        </p:spPr>
        <p:txBody>
          <a:bodyPr wrap="none" lIns="0" tIns="0" rIns="0" bIns="0" rtlCol="0" anchor="t"/>
          <a:lstStyle/>
          <a:p>
            <a:pPr algn="l" indent="0" marL="0">
              <a:lnSpc>
                <a:spcPts val="2200"/>
              </a:lnSpc>
              <a:buNone/>
            </a:pPr>
            <a:r>
              <a:rPr lang="en-US" sz="1750" b="1" dirty="0">
                <a:solidFill>
                  <a:srgbClr val="000066"/>
                </a:solidFill>
                <a:latin typeface="Inter Bold" pitchFamily="34" charset="0"/>
                <a:ea typeface="Inter Bold" pitchFamily="34" charset="-122"/>
                <a:cs typeface="Inter Bold" pitchFamily="34" charset="-120"/>
              </a:rPr>
              <a:t>Pipeline với cửa sổ trượt</a:t>
            </a:r>
            <a:endParaRPr lang="en-US" sz="1750" dirty="0"/>
          </a:p>
        </p:txBody>
      </p:sp>
      <p:sp>
        <p:nvSpPr>
          <p:cNvPr id="11" name="Text 9"/>
          <p:cNvSpPr/>
          <p:nvPr/>
        </p:nvSpPr>
        <p:spPr>
          <a:xfrm>
            <a:off x="10781228" y="3390424"/>
            <a:ext cx="3128129" cy="865108"/>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Sử dụng cơ chế tương tự SR để gửi nhiều segment cùng lúc, tối ưu hóa băng thông.</a:t>
            </a:r>
            <a:endParaRPr lang="en-US" sz="1400" dirty="0"/>
          </a:p>
        </p:txBody>
      </p:sp>
      <p:sp>
        <p:nvSpPr>
          <p:cNvPr id="12" name="Text 10"/>
          <p:cNvSpPr/>
          <p:nvPr/>
        </p:nvSpPr>
        <p:spPr>
          <a:xfrm>
            <a:off x="721043" y="5411391"/>
            <a:ext cx="2253377" cy="281702"/>
          </a:xfrm>
          <a:prstGeom prst="rect">
            <a:avLst/>
          </a:prstGeom>
          <a:noFill/>
          <a:ln/>
        </p:spPr>
        <p:txBody>
          <a:bodyPr wrap="none" lIns="0" tIns="0" rIns="0" bIns="0" rtlCol="0" anchor="t"/>
          <a:lstStyle/>
          <a:p>
            <a:pPr algn="l" indent="0" marL="0">
              <a:lnSpc>
                <a:spcPts val="2200"/>
              </a:lnSpc>
              <a:buNone/>
            </a:pPr>
            <a:r>
              <a:rPr lang="en-US" sz="1750" b="1" dirty="0">
                <a:solidFill>
                  <a:srgbClr val="000066"/>
                </a:solidFill>
                <a:latin typeface="Inter Bold" pitchFamily="34" charset="0"/>
                <a:ea typeface="Inter Bold" pitchFamily="34" charset="-122"/>
                <a:cs typeface="Inter Bold" pitchFamily="34" charset="-120"/>
              </a:rPr>
              <a:t>Byte Stream tin cậy</a:t>
            </a:r>
            <a:endParaRPr lang="en-US" sz="1750" dirty="0"/>
          </a:p>
        </p:txBody>
      </p:sp>
      <p:sp>
        <p:nvSpPr>
          <p:cNvPr id="13" name="Text 11"/>
          <p:cNvSpPr/>
          <p:nvPr/>
        </p:nvSpPr>
        <p:spPr>
          <a:xfrm>
            <a:off x="721043" y="5801201"/>
            <a:ext cx="3128129" cy="865108"/>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Đảm bảo dữ liệu đến đích </a:t>
            </a:r>
            <a:pPr algn="l" indent="0" marL="0">
              <a:lnSpc>
                <a:spcPts val="2250"/>
              </a:lnSpc>
              <a:buNone/>
            </a:pPr>
            <a:r>
              <a:rPr lang="en-US" sz="1400" b="1" dirty="0">
                <a:solidFill>
                  <a:srgbClr val="000066"/>
                </a:solidFill>
                <a:latin typeface="Inter" pitchFamily="34" charset="0"/>
                <a:ea typeface="Inter" pitchFamily="34" charset="-122"/>
                <a:cs typeface="Inter" pitchFamily="34" charset="-120"/>
              </a:rPr>
              <a:t>đầy đủ, đúng thứ tự, không trùng lặp</a:t>
            </a:r>
            <a:pPr algn="l" indent="0" marL="0">
              <a:lnSpc>
                <a:spcPts val="2250"/>
              </a:lnSpc>
              <a:buNone/>
            </a:pPr>
            <a:r>
              <a:rPr lang="en-US" sz="1400" dirty="0">
                <a:solidFill>
                  <a:srgbClr val="000066"/>
                </a:solidFill>
                <a:latin typeface="Inter" pitchFamily="34" charset="0"/>
                <a:ea typeface="Inter" pitchFamily="34" charset="-122"/>
                <a:cs typeface="Inter" pitchFamily="34" charset="-120"/>
              </a:rPr>
              <a:t>. Ứng dụng nhìn thấy luồng byte liên tục.</a:t>
            </a:r>
            <a:endParaRPr lang="en-US" sz="1400" dirty="0"/>
          </a:p>
        </p:txBody>
      </p:sp>
      <p:sp>
        <p:nvSpPr>
          <p:cNvPr id="14" name="Text 12"/>
          <p:cNvSpPr/>
          <p:nvPr/>
        </p:nvSpPr>
        <p:spPr>
          <a:xfrm>
            <a:off x="4074438" y="5411391"/>
            <a:ext cx="2428042" cy="281702"/>
          </a:xfrm>
          <a:prstGeom prst="rect">
            <a:avLst/>
          </a:prstGeom>
          <a:noFill/>
          <a:ln/>
        </p:spPr>
        <p:txBody>
          <a:bodyPr wrap="none" lIns="0" tIns="0" rIns="0" bIns="0" rtlCol="0" anchor="t"/>
          <a:lstStyle/>
          <a:p>
            <a:pPr algn="l" indent="0" marL="0">
              <a:lnSpc>
                <a:spcPts val="2200"/>
              </a:lnSpc>
              <a:buNone/>
            </a:pPr>
            <a:r>
              <a:rPr lang="en-US" sz="1750" b="1" dirty="0">
                <a:solidFill>
                  <a:srgbClr val="000066"/>
                </a:solidFill>
                <a:latin typeface="Inter Bold" pitchFamily="34" charset="0"/>
                <a:ea typeface="Inter Bold" pitchFamily="34" charset="-122"/>
                <a:cs typeface="Inter Bold" pitchFamily="34" charset="-120"/>
              </a:rPr>
              <a:t>Send &amp; Receive Buffer</a:t>
            </a:r>
            <a:endParaRPr lang="en-US" sz="1750" dirty="0"/>
          </a:p>
        </p:txBody>
      </p:sp>
      <p:sp>
        <p:nvSpPr>
          <p:cNvPr id="15" name="Text 13"/>
          <p:cNvSpPr/>
          <p:nvPr/>
        </p:nvSpPr>
        <p:spPr>
          <a:xfrm>
            <a:off x="4074438" y="5801201"/>
            <a:ext cx="3128129" cy="865108"/>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Cả hai bên đều có bộ đệm để lưu trữ dữ liệu tạm thời, hỗ trợ flow control và xử lý tốc độ không đồng bộ.</a:t>
            </a:r>
            <a:endParaRPr lang="en-US" sz="1400" dirty="0"/>
          </a:p>
        </p:txBody>
      </p:sp>
      <p:sp>
        <p:nvSpPr>
          <p:cNvPr id="16" name="Text 14"/>
          <p:cNvSpPr/>
          <p:nvPr/>
        </p:nvSpPr>
        <p:spPr>
          <a:xfrm>
            <a:off x="721043" y="6869073"/>
            <a:ext cx="13188315" cy="576739"/>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TCP kết hợp các kỹ thuật từ GBN và SR: sử dụng ACK tích lũy như GBN nhưng có thể truyền lại có chọn lọc như SR. Ngoài ra, TCP còn có các cơ chế nâng cao như điều khiển tắc nghẽn (Congestion Control) và điều khiển luồng (Flow Control) mà UDP không có.</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96835" y="272891"/>
            <a:ext cx="424755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Điều khiển lưu lượng (Flow Control)</a:t>
            </a:r>
            <a:endParaRPr lang="en-US" sz="1950" dirty="0"/>
          </a:p>
        </p:txBody>
      </p:sp>
      <p:sp>
        <p:nvSpPr>
          <p:cNvPr id="3" name="Text 1"/>
          <p:cNvSpPr/>
          <p:nvPr/>
        </p:nvSpPr>
        <p:spPr>
          <a:xfrm>
            <a:off x="396835" y="781407"/>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000066"/>
                </a:solidFill>
                <a:latin typeface="Inter" pitchFamily="34" charset="0"/>
                <a:ea typeface="Inter" pitchFamily="34" charset="-122"/>
                <a:cs typeface="Inter" pitchFamily="34" charset="-120"/>
              </a:rPr>
              <a:t>Flow Control là một cơ chế quan trọng trong TCP để giải quyết vấn đề </a:t>
            </a:r>
            <a:pPr algn="l" indent="0" marL="0">
              <a:lnSpc>
                <a:spcPts val="1250"/>
              </a:lnSpc>
              <a:buNone/>
            </a:pPr>
            <a:r>
              <a:rPr lang="en-US" sz="750" b="1" dirty="0">
                <a:solidFill>
                  <a:srgbClr val="000066"/>
                </a:solidFill>
                <a:latin typeface="Inter" pitchFamily="34" charset="0"/>
                <a:ea typeface="Inter" pitchFamily="34" charset="-122"/>
                <a:cs typeface="Inter" pitchFamily="34" charset="-120"/>
              </a:rPr>
              <a:t>bất đối xứng tốc độ</a:t>
            </a:r>
            <a:pPr algn="l" indent="0" marL="0">
              <a:lnSpc>
                <a:spcPts val="1250"/>
              </a:lnSpc>
              <a:buNone/>
            </a:pPr>
            <a:r>
              <a:rPr lang="en-US" sz="750" dirty="0">
                <a:solidFill>
                  <a:srgbClr val="000066"/>
                </a:solidFill>
                <a:latin typeface="Inter" pitchFamily="34" charset="0"/>
                <a:ea typeface="Inter" pitchFamily="34" charset="-122"/>
                <a:cs typeface="Inter" pitchFamily="34" charset="-120"/>
              </a:rPr>
              <a:t> giữa bên gửi và bên nhận. Nếu bên gửi truyền dữ liệu quá nhanh trong khi bên nhận xử lý chậm, bộ đệm của bên nhận sẽ bị tràn (buffer overflow), dẫn đến mất dữ liệu.</a:t>
            </a:r>
            <a:endParaRPr lang="en-US" sz="750" dirty="0"/>
          </a:p>
        </p:txBody>
      </p:sp>
      <p:sp>
        <p:nvSpPr>
          <p:cNvPr id="4" name="Text 2"/>
          <p:cNvSpPr/>
          <p:nvPr/>
        </p:nvSpPr>
        <p:spPr>
          <a:xfrm>
            <a:off x="396835" y="1088827"/>
            <a:ext cx="1549360" cy="185976"/>
          </a:xfrm>
          <a:prstGeom prst="rect">
            <a:avLst/>
          </a:prstGeom>
          <a:noFill/>
          <a:ln/>
        </p:spPr>
        <p:txBody>
          <a:bodyPr wrap="none" lIns="0" tIns="0" rIns="0" bIns="0" rtlCol="0" anchor="t"/>
          <a:lstStyle/>
          <a:p>
            <a:pPr algn="l" indent="0" marL="0">
              <a:lnSpc>
                <a:spcPts val="1450"/>
              </a:lnSpc>
              <a:buNone/>
            </a:pPr>
            <a:r>
              <a:rPr lang="en-US" sz="1150" b="1" dirty="0">
                <a:solidFill>
                  <a:srgbClr val="000066"/>
                </a:solidFill>
                <a:latin typeface="Inter Bold" pitchFamily="34" charset="0"/>
                <a:ea typeface="Inter Bold" pitchFamily="34" charset="-122"/>
                <a:cs typeface="Inter Bold" pitchFamily="34" charset="-120"/>
              </a:rPr>
              <a:t>Vấn đề cần giải quyết</a:t>
            </a:r>
            <a:endParaRPr lang="en-US" sz="1150" dirty="0"/>
          </a:p>
        </p:txBody>
      </p:sp>
      <p:sp>
        <p:nvSpPr>
          <p:cNvPr id="5" name="Shape 3"/>
          <p:cNvSpPr/>
          <p:nvPr/>
        </p:nvSpPr>
        <p:spPr>
          <a:xfrm>
            <a:off x="396835" y="1535192"/>
            <a:ext cx="6797397" cy="641628"/>
          </a:xfrm>
          <a:prstGeom prst="roundRect">
            <a:avLst>
              <a:gd name="adj" fmla="val 6496"/>
            </a:avLst>
          </a:prstGeom>
          <a:solidFill>
            <a:srgbClr val="FFFFFF"/>
          </a:solidFill>
          <a:ln w="15240">
            <a:solidFill>
              <a:srgbClr val="BAC7DD"/>
            </a:solidFill>
            <a:prstDash val="solid"/>
          </a:ln>
        </p:spPr>
      </p:sp>
      <p:sp>
        <p:nvSpPr>
          <p:cNvPr id="6" name="Text 4"/>
          <p:cNvSpPr/>
          <p:nvPr/>
        </p:nvSpPr>
        <p:spPr>
          <a:xfrm>
            <a:off x="511254" y="1649611"/>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66"/>
                </a:solidFill>
                <a:latin typeface="Inter Bold" pitchFamily="34" charset="0"/>
                <a:ea typeface="Inter Bold" pitchFamily="34" charset="-122"/>
                <a:cs typeface="Inter Bold" pitchFamily="34" charset="-120"/>
              </a:rPr>
              <a:t>Bên gửi nhanh</a:t>
            </a:r>
            <a:endParaRPr lang="en-US" sz="950" dirty="0"/>
          </a:p>
        </p:txBody>
      </p:sp>
      <p:sp>
        <p:nvSpPr>
          <p:cNvPr id="7" name="Text 5"/>
          <p:cNvSpPr/>
          <p:nvPr/>
        </p:nvSpPr>
        <p:spPr>
          <a:xfrm>
            <a:off x="511254" y="1903809"/>
            <a:ext cx="6568559" cy="158591"/>
          </a:xfrm>
          <a:prstGeom prst="rect">
            <a:avLst/>
          </a:prstGeom>
          <a:noFill/>
          <a:ln/>
        </p:spPr>
        <p:txBody>
          <a:bodyPr wrap="none" lIns="0" tIns="0" rIns="0" bIns="0" rtlCol="0" anchor="t"/>
          <a:lstStyle/>
          <a:p>
            <a:pPr algn="l" indent="0" marL="0">
              <a:lnSpc>
                <a:spcPts val="1250"/>
              </a:lnSpc>
              <a:buNone/>
            </a:pPr>
            <a:r>
              <a:rPr lang="en-US" sz="750" dirty="0">
                <a:solidFill>
                  <a:srgbClr val="000066"/>
                </a:solidFill>
                <a:latin typeface="Inter" pitchFamily="34" charset="0"/>
                <a:ea typeface="Inter" pitchFamily="34" charset="-122"/>
                <a:cs typeface="Inter" pitchFamily="34" charset="-120"/>
              </a:rPr>
              <a:t>Có thể gửi dữ liệu với tốc độ cao (ví dụ: 1Gbps), muốn tận dụng tối đa băng thông</a:t>
            </a:r>
            <a:endParaRPr lang="en-US" sz="750" dirty="0"/>
          </a:p>
        </p:txBody>
      </p:sp>
      <p:sp>
        <p:nvSpPr>
          <p:cNvPr id="8" name="Shape 6"/>
          <p:cNvSpPr/>
          <p:nvPr/>
        </p:nvSpPr>
        <p:spPr>
          <a:xfrm>
            <a:off x="396835" y="2275999"/>
            <a:ext cx="6797397" cy="641628"/>
          </a:xfrm>
          <a:prstGeom prst="roundRect">
            <a:avLst>
              <a:gd name="adj" fmla="val 6496"/>
            </a:avLst>
          </a:prstGeom>
          <a:solidFill>
            <a:srgbClr val="FFFFFF"/>
          </a:solidFill>
          <a:ln w="15240">
            <a:solidFill>
              <a:srgbClr val="BAC7DD"/>
            </a:solidFill>
            <a:prstDash val="solid"/>
          </a:ln>
        </p:spPr>
      </p:sp>
      <p:sp>
        <p:nvSpPr>
          <p:cNvPr id="9" name="Text 7"/>
          <p:cNvSpPr/>
          <p:nvPr/>
        </p:nvSpPr>
        <p:spPr>
          <a:xfrm>
            <a:off x="511254" y="2390418"/>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66"/>
                </a:solidFill>
                <a:latin typeface="Inter Bold" pitchFamily="34" charset="0"/>
                <a:ea typeface="Inter Bold" pitchFamily="34" charset="-122"/>
                <a:cs typeface="Inter Bold" pitchFamily="34" charset="-120"/>
              </a:rPr>
              <a:t>Bên nhận chậm</a:t>
            </a:r>
            <a:endParaRPr lang="en-US" sz="950" dirty="0"/>
          </a:p>
        </p:txBody>
      </p:sp>
      <p:sp>
        <p:nvSpPr>
          <p:cNvPr id="10" name="Text 8"/>
          <p:cNvSpPr/>
          <p:nvPr/>
        </p:nvSpPr>
        <p:spPr>
          <a:xfrm>
            <a:off x="511254" y="2644616"/>
            <a:ext cx="6568559" cy="158591"/>
          </a:xfrm>
          <a:prstGeom prst="rect">
            <a:avLst/>
          </a:prstGeom>
          <a:noFill/>
          <a:ln/>
        </p:spPr>
        <p:txBody>
          <a:bodyPr wrap="none" lIns="0" tIns="0" rIns="0" bIns="0" rtlCol="0" anchor="t"/>
          <a:lstStyle/>
          <a:p>
            <a:pPr algn="l" indent="0" marL="0">
              <a:lnSpc>
                <a:spcPts val="1250"/>
              </a:lnSpc>
              <a:buNone/>
            </a:pPr>
            <a:r>
              <a:rPr lang="en-US" sz="750" dirty="0">
                <a:solidFill>
                  <a:srgbClr val="000066"/>
                </a:solidFill>
                <a:latin typeface="Inter" pitchFamily="34" charset="0"/>
                <a:ea typeface="Inter" pitchFamily="34" charset="-122"/>
                <a:cs typeface="Inter" pitchFamily="34" charset="-120"/>
              </a:rPr>
              <a:t>Ứng dụng nhận chỉ đọc dữ liệu với tốc độ thấp hơn (ví dụ: 100Mbps), bộ đệm có giới hạn</a:t>
            </a:r>
            <a:endParaRPr lang="en-US" sz="750" dirty="0"/>
          </a:p>
        </p:txBody>
      </p:sp>
      <p:sp>
        <p:nvSpPr>
          <p:cNvPr id="11" name="Shape 9"/>
          <p:cNvSpPr/>
          <p:nvPr/>
        </p:nvSpPr>
        <p:spPr>
          <a:xfrm>
            <a:off x="396835" y="3016806"/>
            <a:ext cx="6797397" cy="641628"/>
          </a:xfrm>
          <a:prstGeom prst="roundRect">
            <a:avLst>
              <a:gd name="adj" fmla="val 6496"/>
            </a:avLst>
          </a:prstGeom>
          <a:solidFill>
            <a:srgbClr val="FFFFFF"/>
          </a:solidFill>
          <a:ln w="15240">
            <a:solidFill>
              <a:srgbClr val="BAC7DD"/>
            </a:solidFill>
            <a:prstDash val="solid"/>
          </a:ln>
        </p:spPr>
      </p:sp>
      <p:sp>
        <p:nvSpPr>
          <p:cNvPr id="12" name="Text 10"/>
          <p:cNvSpPr/>
          <p:nvPr/>
        </p:nvSpPr>
        <p:spPr>
          <a:xfrm>
            <a:off x="511254" y="3131225"/>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66"/>
                </a:solidFill>
                <a:latin typeface="Inter Bold" pitchFamily="34" charset="0"/>
                <a:ea typeface="Inter Bold" pitchFamily="34" charset="-122"/>
                <a:cs typeface="Inter Bold" pitchFamily="34" charset="-120"/>
              </a:rPr>
              <a:t>Hậu quả</a:t>
            </a:r>
            <a:endParaRPr lang="en-US" sz="950" dirty="0"/>
          </a:p>
        </p:txBody>
      </p:sp>
      <p:sp>
        <p:nvSpPr>
          <p:cNvPr id="13" name="Text 11"/>
          <p:cNvSpPr/>
          <p:nvPr/>
        </p:nvSpPr>
        <p:spPr>
          <a:xfrm>
            <a:off x="511254" y="3385423"/>
            <a:ext cx="6568559" cy="158591"/>
          </a:xfrm>
          <a:prstGeom prst="rect">
            <a:avLst/>
          </a:prstGeom>
          <a:noFill/>
          <a:ln/>
        </p:spPr>
        <p:txBody>
          <a:bodyPr wrap="none" lIns="0" tIns="0" rIns="0" bIns="0" rtlCol="0" anchor="t"/>
          <a:lstStyle/>
          <a:p>
            <a:pPr algn="l" indent="0" marL="0">
              <a:lnSpc>
                <a:spcPts val="1250"/>
              </a:lnSpc>
              <a:buNone/>
            </a:pPr>
            <a:r>
              <a:rPr lang="en-US" sz="750" b="1" dirty="0">
                <a:solidFill>
                  <a:srgbClr val="000066"/>
                </a:solidFill>
                <a:latin typeface="Inter" pitchFamily="34" charset="0"/>
                <a:ea typeface="Inter" pitchFamily="34" charset="-122"/>
                <a:cs typeface="Inter" pitchFamily="34" charset="-120"/>
              </a:rPr>
              <a:t>Buffer overflow</a:t>
            </a:r>
            <a:pPr algn="l" indent="0" marL="0">
              <a:lnSpc>
                <a:spcPts val="1250"/>
              </a:lnSpc>
              <a:buNone/>
            </a:pPr>
            <a:r>
              <a:rPr lang="en-US" sz="750" dirty="0">
                <a:solidFill>
                  <a:srgbClr val="000066"/>
                </a:solidFill>
                <a:latin typeface="Inter" pitchFamily="34" charset="0"/>
                <a:ea typeface="Inter" pitchFamily="34" charset="-122"/>
                <a:cs typeface="Inter" pitchFamily="34" charset="-120"/>
              </a:rPr>
              <a:t> - Dữ liệu đến quá nhanh, đầy bộ đệm, phải hủy bỏ segment mới → Lãng phí</a:t>
            </a:r>
            <a:endParaRPr lang="en-US" sz="750" dirty="0"/>
          </a:p>
        </p:txBody>
      </p:sp>
      <p:pic>
        <p:nvPicPr>
          <p:cNvPr id="14" name="Image 0" descr="preencoded.png">    </p:cNvPr>
          <p:cNvPicPr>
            <a:picLocks noChangeAspect="1"/>
          </p:cNvPicPr>
          <p:nvPr/>
        </p:nvPicPr>
        <p:blipFill>
          <a:blip r:embed="rId1"/>
          <a:stretch>
            <a:fillRect/>
          </a:stretch>
        </p:blipFill>
        <p:spPr>
          <a:xfrm>
            <a:off x="7443788" y="1535192"/>
            <a:ext cx="6797397" cy="6797397"/>
          </a:xfrm>
          <a:prstGeom prst="rect">
            <a:avLst/>
          </a:prstGeom>
        </p:spPr>
      </p:pic>
      <p:sp>
        <p:nvSpPr>
          <p:cNvPr id="15" name="Text 12"/>
          <p:cNvSpPr/>
          <p:nvPr/>
        </p:nvSpPr>
        <p:spPr>
          <a:xfrm>
            <a:off x="396835" y="8592979"/>
            <a:ext cx="2093000" cy="185976"/>
          </a:xfrm>
          <a:prstGeom prst="rect">
            <a:avLst/>
          </a:prstGeom>
          <a:noFill/>
          <a:ln/>
        </p:spPr>
        <p:txBody>
          <a:bodyPr wrap="none" lIns="0" tIns="0" rIns="0" bIns="0" rtlCol="0" anchor="t"/>
          <a:lstStyle/>
          <a:p>
            <a:pPr algn="l" indent="0" marL="0">
              <a:lnSpc>
                <a:spcPts val="1450"/>
              </a:lnSpc>
              <a:buNone/>
            </a:pPr>
            <a:r>
              <a:rPr lang="en-US" sz="1150" b="1" dirty="0">
                <a:solidFill>
                  <a:srgbClr val="000066"/>
                </a:solidFill>
                <a:latin typeface="Inter Bold" pitchFamily="34" charset="0"/>
                <a:ea typeface="Inter Bold" pitchFamily="34" charset="-122"/>
                <a:cs typeface="Inter Bold" pitchFamily="34" charset="-120"/>
              </a:rPr>
              <a:t>Cơ chế Flow Control của TCP</a:t>
            </a:r>
            <a:endParaRPr lang="en-US" sz="1150" dirty="0"/>
          </a:p>
        </p:txBody>
      </p:sp>
      <p:pic>
        <p:nvPicPr>
          <p:cNvPr id="16" name="Image 1" descr="preencoded.png">    </p:cNvPr>
          <p:cNvPicPr>
            <a:picLocks noChangeAspect="1"/>
          </p:cNvPicPr>
          <p:nvPr/>
        </p:nvPicPr>
        <p:blipFill>
          <a:blip r:embed="rId2"/>
          <a:stretch>
            <a:fillRect/>
          </a:stretch>
        </p:blipFill>
        <p:spPr>
          <a:xfrm>
            <a:off x="396835" y="8927783"/>
            <a:ext cx="4612243" cy="396835"/>
          </a:xfrm>
          <a:prstGeom prst="rect">
            <a:avLst/>
          </a:prstGeom>
        </p:spPr>
      </p:pic>
      <p:sp>
        <p:nvSpPr>
          <p:cNvPr id="17" name="Text 13"/>
          <p:cNvSpPr/>
          <p:nvPr/>
        </p:nvSpPr>
        <p:spPr>
          <a:xfrm>
            <a:off x="496014" y="9423797"/>
            <a:ext cx="1446014" cy="155019"/>
          </a:xfrm>
          <a:prstGeom prst="rect">
            <a:avLst/>
          </a:prstGeom>
          <a:noFill/>
          <a:ln/>
        </p:spPr>
        <p:txBody>
          <a:bodyPr wrap="none" lIns="0" tIns="0" rIns="0" bIns="0" rtlCol="0" anchor="t"/>
          <a:lstStyle/>
          <a:p>
            <a:pPr algn="l" indent="0" marL="0">
              <a:lnSpc>
                <a:spcPts val="1200"/>
              </a:lnSpc>
              <a:buNone/>
            </a:pPr>
            <a:r>
              <a:rPr lang="en-US" sz="950" b="1" dirty="0">
                <a:solidFill>
                  <a:srgbClr val="000066"/>
                </a:solidFill>
                <a:latin typeface="Inter Bold" pitchFamily="34" charset="0"/>
                <a:ea typeface="Inter Bold" pitchFamily="34" charset="-122"/>
                <a:cs typeface="Inter Bold" pitchFamily="34" charset="-120"/>
              </a:rPr>
              <a:t>Receive Window (rwnd)</a:t>
            </a:r>
            <a:endParaRPr lang="en-US" sz="950" dirty="0"/>
          </a:p>
        </p:txBody>
      </p:sp>
      <p:sp>
        <p:nvSpPr>
          <p:cNvPr id="18" name="Text 14"/>
          <p:cNvSpPr/>
          <p:nvPr/>
        </p:nvSpPr>
        <p:spPr>
          <a:xfrm>
            <a:off x="496014" y="9638348"/>
            <a:ext cx="4413885" cy="158591"/>
          </a:xfrm>
          <a:prstGeom prst="rect">
            <a:avLst/>
          </a:prstGeom>
          <a:noFill/>
          <a:ln/>
        </p:spPr>
        <p:txBody>
          <a:bodyPr wrap="none" lIns="0" tIns="0" rIns="0" bIns="0" rtlCol="0" anchor="t"/>
          <a:lstStyle/>
          <a:p>
            <a:pPr algn="l" indent="0" marL="0">
              <a:lnSpc>
                <a:spcPts val="1250"/>
              </a:lnSpc>
              <a:buNone/>
            </a:pPr>
            <a:r>
              <a:rPr lang="en-US" sz="750" dirty="0">
                <a:solidFill>
                  <a:srgbClr val="000066"/>
                </a:solidFill>
                <a:latin typeface="Inter" pitchFamily="34" charset="0"/>
                <a:ea typeface="Inter" pitchFamily="34" charset="-122"/>
                <a:cs typeface="Inter" pitchFamily="34" charset="-120"/>
              </a:rPr>
              <a:t>Bên nhận thông báo dung lượng trống của buffer trong mỗi ACK segment</a:t>
            </a:r>
            <a:endParaRPr lang="en-US" sz="750" dirty="0"/>
          </a:p>
        </p:txBody>
      </p:sp>
      <p:pic>
        <p:nvPicPr>
          <p:cNvPr id="19" name="Image 2" descr="preencoded.png">    </p:cNvPr>
          <p:cNvPicPr>
            <a:picLocks noChangeAspect="1"/>
          </p:cNvPicPr>
          <p:nvPr/>
        </p:nvPicPr>
        <p:blipFill>
          <a:blip r:embed="rId3"/>
          <a:stretch>
            <a:fillRect/>
          </a:stretch>
        </p:blipFill>
        <p:spPr>
          <a:xfrm>
            <a:off x="5009078" y="8927783"/>
            <a:ext cx="4612243" cy="396835"/>
          </a:xfrm>
          <a:prstGeom prst="rect">
            <a:avLst/>
          </a:prstGeom>
        </p:spPr>
      </p:pic>
      <p:sp>
        <p:nvSpPr>
          <p:cNvPr id="20" name="Text 15"/>
          <p:cNvSpPr/>
          <p:nvPr/>
        </p:nvSpPr>
        <p:spPr>
          <a:xfrm>
            <a:off x="5108258" y="9423797"/>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66"/>
                </a:solidFill>
                <a:latin typeface="Inter Bold" pitchFamily="34" charset="0"/>
                <a:ea typeface="Inter Bold" pitchFamily="34" charset="-122"/>
                <a:cs typeface="Inter Bold" pitchFamily="34" charset="-120"/>
              </a:rPr>
              <a:t>Bên gửi điều chỉnh</a:t>
            </a:r>
            <a:endParaRPr lang="en-US" sz="950" dirty="0"/>
          </a:p>
        </p:txBody>
      </p:sp>
      <p:sp>
        <p:nvSpPr>
          <p:cNvPr id="21" name="Text 16"/>
          <p:cNvSpPr/>
          <p:nvPr/>
        </p:nvSpPr>
        <p:spPr>
          <a:xfrm>
            <a:off x="5108258" y="9638348"/>
            <a:ext cx="4413885" cy="158591"/>
          </a:xfrm>
          <a:prstGeom prst="rect">
            <a:avLst/>
          </a:prstGeom>
          <a:noFill/>
          <a:ln/>
        </p:spPr>
        <p:txBody>
          <a:bodyPr wrap="none" lIns="0" tIns="0" rIns="0" bIns="0" rtlCol="0" anchor="t"/>
          <a:lstStyle/>
          <a:p>
            <a:pPr algn="l" indent="0" marL="0">
              <a:lnSpc>
                <a:spcPts val="1250"/>
              </a:lnSpc>
              <a:buNone/>
            </a:pPr>
            <a:r>
              <a:rPr lang="en-US" sz="750" dirty="0">
                <a:solidFill>
                  <a:srgbClr val="000066"/>
                </a:solidFill>
                <a:latin typeface="Inter" pitchFamily="34" charset="0"/>
                <a:ea typeface="Inter" pitchFamily="34" charset="-122"/>
                <a:cs typeface="Inter" pitchFamily="34" charset="-120"/>
              </a:rPr>
              <a:t>Đảm bảo lượng dữ liệu "đang bay" (unacked) ≤ rwnd</a:t>
            </a:r>
            <a:endParaRPr lang="en-US" sz="750" dirty="0"/>
          </a:p>
        </p:txBody>
      </p:sp>
      <p:pic>
        <p:nvPicPr>
          <p:cNvPr id="22" name="Image 3" descr="preencoded.png">    </p:cNvPr>
          <p:cNvPicPr>
            <a:picLocks noChangeAspect="1"/>
          </p:cNvPicPr>
          <p:nvPr/>
        </p:nvPicPr>
        <p:blipFill>
          <a:blip r:embed="rId4"/>
          <a:stretch>
            <a:fillRect/>
          </a:stretch>
        </p:blipFill>
        <p:spPr>
          <a:xfrm>
            <a:off x="9621322" y="8927783"/>
            <a:ext cx="4612243" cy="396835"/>
          </a:xfrm>
          <a:prstGeom prst="rect">
            <a:avLst/>
          </a:prstGeom>
        </p:spPr>
      </p:pic>
      <p:sp>
        <p:nvSpPr>
          <p:cNvPr id="23" name="Text 17"/>
          <p:cNvSpPr/>
          <p:nvPr/>
        </p:nvSpPr>
        <p:spPr>
          <a:xfrm>
            <a:off x="9720501" y="9423797"/>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000066"/>
                </a:solidFill>
                <a:latin typeface="Inter Bold" pitchFamily="34" charset="0"/>
                <a:ea typeface="Inter Bold" pitchFamily="34" charset="-122"/>
                <a:cs typeface="Inter Bold" pitchFamily="34" charset="-120"/>
              </a:rPr>
              <a:t>Đồng bộ tốc độ</a:t>
            </a:r>
            <a:endParaRPr lang="en-US" sz="950" dirty="0"/>
          </a:p>
        </p:txBody>
      </p:sp>
      <p:sp>
        <p:nvSpPr>
          <p:cNvPr id="24" name="Text 18"/>
          <p:cNvSpPr/>
          <p:nvPr/>
        </p:nvSpPr>
        <p:spPr>
          <a:xfrm>
            <a:off x="9720501" y="9638348"/>
            <a:ext cx="4413885" cy="158591"/>
          </a:xfrm>
          <a:prstGeom prst="rect">
            <a:avLst/>
          </a:prstGeom>
          <a:noFill/>
          <a:ln/>
        </p:spPr>
        <p:txBody>
          <a:bodyPr wrap="none" lIns="0" tIns="0" rIns="0" bIns="0" rtlCol="0" anchor="t"/>
          <a:lstStyle/>
          <a:p>
            <a:pPr algn="l" indent="0" marL="0">
              <a:lnSpc>
                <a:spcPts val="1250"/>
              </a:lnSpc>
              <a:buNone/>
            </a:pPr>
            <a:r>
              <a:rPr lang="en-US" sz="750" dirty="0">
                <a:solidFill>
                  <a:srgbClr val="000066"/>
                </a:solidFill>
                <a:latin typeface="Inter" pitchFamily="34" charset="0"/>
                <a:ea typeface="Inter" pitchFamily="34" charset="-122"/>
                <a:cs typeface="Inter" pitchFamily="34" charset="-120"/>
              </a:rPr>
              <a:t>Tự động giảm tốc khi bên nhận quá tải, tăng tốc khi bên nhận sẵn sàng</a:t>
            </a:r>
            <a:endParaRPr lang="en-US" sz="750" dirty="0"/>
          </a:p>
        </p:txBody>
      </p:sp>
      <p:sp>
        <p:nvSpPr>
          <p:cNvPr id="25" name="Text 19"/>
          <p:cNvSpPr/>
          <p:nvPr/>
        </p:nvSpPr>
        <p:spPr>
          <a:xfrm>
            <a:off x="396835" y="10007679"/>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000066"/>
                </a:solidFill>
                <a:latin typeface="Inter" pitchFamily="34" charset="0"/>
                <a:ea typeface="Inter" pitchFamily="34" charset="-122"/>
                <a:cs typeface="Inter" pitchFamily="34" charset="-120"/>
              </a:rPr>
              <a:t>Ví dụ: Nếu bên nhận có buffer 64KB và đã nhận 50KB chưa xử lý, rwnd = 14KB. Bên gửi sẽ chỉ gửi tối đa 14KB nữa cho đến khi nhận ACK mới với rwnd lớn hơn.</a:t>
            </a:r>
            <a:endParaRPr lang="en-US" sz="750" dirty="0"/>
          </a:p>
        </p:txBody>
      </p:sp>
      <p:sp>
        <p:nvSpPr>
          <p:cNvPr id="26" name="Shape 20"/>
          <p:cNvSpPr/>
          <p:nvPr/>
        </p:nvSpPr>
        <p:spPr>
          <a:xfrm>
            <a:off x="396835" y="10277832"/>
            <a:ext cx="13836729" cy="421362"/>
          </a:xfrm>
          <a:prstGeom prst="roundRect">
            <a:avLst>
              <a:gd name="adj" fmla="val 9892"/>
            </a:avLst>
          </a:prstGeom>
          <a:solidFill>
            <a:srgbClr val="BFD2F2"/>
          </a:solidFill>
          <a:ln/>
        </p:spPr>
      </p:sp>
      <p:pic>
        <p:nvPicPr>
          <p:cNvPr id="27" name="Image 4" descr="preencoded.png">    </p:cNvPr>
          <p:cNvPicPr>
            <a:picLocks noChangeAspect="1"/>
          </p:cNvPicPr>
          <p:nvPr/>
        </p:nvPicPr>
        <p:blipFill>
          <a:blip r:embed="rId5"/>
          <a:stretch>
            <a:fillRect/>
          </a:stretch>
        </p:blipFill>
        <p:spPr>
          <a:xfrm>
            <a:off x="496014" y="10429280"/>
            <a:ext cx="123944" cy="99179"/>
          </a:xfrm>
          <a:prstGeom prst="rect">
            <a:avLst/>
          </a:prstGeom>
        </p:spPr>
      </p:pic>
      <p:sp>
        <p:nvSpPr>
          <p:cNvPr id="28" name="Text 21"/>
          <p:cNvSpPr/>
          <p:nvPr/>
        </p:nvSpPr>
        <p:spPr>
          <a:xfrm>
            <a:off x="719137" y="10401776"/>
            <a:ext cx="13415248" cy="158591"/>
          </a:xfrm>
          <a:prstGeom prst="rect">
            <a:avLst/>
          </a:prstGeom>
          <a:noFill/>
          <a:ln/>
        </p:spPr>
        <p:txBody>
          <a:bodyPr wrap="none" lIns="0" tIns="0" rIns="0" bIns="0" rtlCol="0" anchor="t"/>
          <a:lstStyle/>
          <a:p>
            <a:pPr algn="l" indent="0" marL="0">
              <a:lnSpc>
                <a:spcPts val="1250"/>
              </a:lnSpc>
              <a:buNone/>
            </a:pPr>
            <a:r>
              <a:rPr lang="en-US" sz="750" b="1" dirty="0">
                <a:solidFill>
                  <a:srgbClr val="000000"/>
                </a:solidFill>
                <a:latin typeface="Inter" pitchFamily="34" charset="0"/>
                <a:ea typeface="Inter" pitchFamily="34" charset="-122"/>
                <a:cs typeface="Inter" pitchFamily="34" charset="-120"/>
              </a:rPr>
              <a:t>Phân biệt:</a:t>
            </a:r>
            <a:pPr algn="l" indent="0" marL="0">
              <a:lnSpc>
                <a:spcPts val="1250"/>
              </a:lnSpc>
              <a:buNone/>
            </a:pPr>
            <a:r>
              <a:rPr lang="en-US" sz="750" dirty="0">
                <a:solidFill>
                  <a:srgbClr val="000000"/>
                </a:solidFill>
                <a:latin typeface="Inter" pitchFamily="34" charset="0"/>
                <a:ea typeface="Inter" pitchFamily="34" charset="-122"/>
                <a:cs typeface="Inter" pitchFamily="34" charset="-120"/>
              </a:rPr>
              <a:t> Flow Control (điều khiển luồng) khác với Congestion Control (điều khiển tắc nghẽn). Flow Control đồng bộ giữa sender-receiver. Congestion Control giải quyết tắc nghẽn trên mạng.</a:t>
            </a:r>
            <a:endParaRPr lang="en-US" sz="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2714" y="676870"/>
            <a:ext cx="7780258" cy="595908"/>
          </a:xfrm>
          <a:prstGeom prst="rect">
            <a:avLst/>
          </a:prstGeom>
          <a:noFill/>
          <a:ln/>
        </p:spPr>
        <p:txBody>
          <a:bodyPr wrap="none" lIns="0" tIns="0" rIns="0" bIns="0" rtlCol="0" anchor="t"/>
          <a:lstStyle/>
          <a:p>
            <a:pPr algn="l" indent="0" marL="0">
              <a:lnSpc>
                <a:spcPts val="4650"/>
              </a:lnSpc>
              <a:buNone/>
            </a:pPr>
            <a:r>
              <a:rPr lang="en-US" sz="3750" b="1" dirty="0">
                <a:solidFill>
                  <a:srgbClr val="000066"/>
                </a:solidFill>
                <a:latin typeface="Inter Bold" pitchFamily="34" charset="0"/>
                <a:ea typeface="Inter Bold" pitchFamily="34" charset="-122"/>
                <a:cs typeface="Inter Bold" pitchFamily="34" charset="-120"/>
              </a:rPr>
              <a:t>Nhiệm vụ cốt lõi của Tầng Vận Tải</a:t>
            </a:r>
            <a:endParaRPr lang="en-US" sz="3750" dirty="0"/>
          </a:p>
        </p:txBody>
      </p:sp>
      <p:sp>
        <p:nvSpPr>
          <p:cNvPr id="3" name="Text 1"/>
          <p:cNvSpPr/>
          <p:nvPr/>
        </p:nvSpPr>
        <p:spPr>
          <a:xfrm>
            <a:off x="762714" y="1654135"/>
            <a:ext cx="13104971" cy="610314"/>
          </a:xfrm>
          <a:prstGeom prst="rect">
            <a:avLst/>
          </a:prstGeom>
          <a:noFill/>
          <a:ln/>
        </p:spPr>
        <p:txBody>
          <a:bodyPr wrap="square" lIns="0" tIns="0" rIns="0" bIns="0" rtlCol="0" anchor="t"/>
          <a:lstStyle/>
          <a:p>
            <a:pPr algn="l" indent="0" marL="0">
              <a:lnSpc>
                <a:spcPts val="2400"/>
              </a:lnSpc>
              <a:buNone/>
            </a:pPr>
            <a:r>
              <a:rPr lang="en-US" sz="1500" dirty="0">
                <a:solidFill>
                  <a:srgbClr val="000066"/>
                </a:solidFill>
                <a:latin typeface="Inter" pitchFamily="34" charset="0"/>
                <a:ea typeface="Inter" pitchFamily="34" charset="-122"/>
                <a:cs typeface="Inter" pitchFamily="34" charset="-120"/>
              </a:rPr>
              <a:t>Tầng Vận Tải đóng vai trò như một cầu nối quan trọng trong mô hình OSI, nằm chính giữa Tầng Ứng dụng và Tầng Mạng. Vị trí này cho phép tầng vận tải thực hiện chức năng đặc biệt: cung cấp một kênh truyền thông logic giữa các tiến trình đang hoạt động.</a:t>
            </a:r>
            <a:endParaRPr lang="en-US" sz="1500" dirty="0"/>
          </a:p>
        </p:txBody>
      </p:sp>
      <p:sp>
        <p:nvSpPr>
          <p:cNvPr id="4" name="Shape 2"/>
          <p:cNvSpPr/>
          <p:nvPr/>
        </p:nvSpPr>
        <p:spPr>
          <a:xfrm>
            <a:off x="762714" y="2478881"/>
            <a:ext cx="6457117" cy="2181820"/>
          </a:xfrm>
          <a:prstGeom prst="roundRect">
            <a:avLst>
              <a:gd name="adj" fmla="val 3671"/>
            </a:avLst>
          </a:prstGeom>
          <a:solidFill>
            <a:srgbClr val="D4E1F7"/>
          </a:solidFill>
          <a:ln w="7620">
            <a:solidFill>
              <a:srgbClr val="BAC7DD"/>
            </a:solidFill>
            <a:prstDash val="solid"/>
          </a:ln>
        </p:spPr>
      </p:sp>
      <p:sp>
        <p:nvSpPr>
          <p:cNvPr id="5" name="Shape 3"/>
          <p:cNvSpPr/>
          <p:nvPr/>
        </p:nvSpPr>
        <p:spPr>
          <a:xfrm>
            <a:off x="960953" y="2677120"/>
            <a:ext cx="572095" cy="572095"/>
          </a:xfrm>
          <a:prstGeom prst="roundRect">
            <a:avLst>
              <a:gd name="adj" fmla="val 15981761"/>
            </a:avLst>
          </a:prstGeom>
          <a:solidFill>
            <a:srgbClr val="1F4E9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18235" y="2834402"/>
            <a:ext cx="257413" cy="257413"/>
          </a:xfrm>
          <a:prstGeom prst="rect">
            <a:avLst/>
          </a:prstGeom>
        </p:spPr>
      </p:pic>
      <p:sp>
        <p:nvSpPr>
          <p:cNvPr id="7" name="Text 4"/>
          <p:cNvSpPr/>
          <p:nvPr/>
        </p:nvSpPr>
        <p:spPr>
          <a:xfrm>
            <a:off x="960953" y="3439835"/>
            <a:ext cx="2383750" cy="297894"/>
          </a:xfrm>
          <a:prstGeom prst="rect">
            <a:avLst/>
          </a:prstGeom>
          <a:noFill/>
          <a:ln/>
        </p:spPr>
        <p:txBody>
          <a:bodyPr wrap="none" lIns="0" tIns="0" rIns="0" bIns="0" rtlCol="0" anchor="t"/>
          <a:lstStyle/>
          <a:p>
            <a:pPr algn="l" indent="0" marL="0">
              <a:lnSpc>
                <a:spcPts val="2300"/>
              </a:lnSpc>
              <a:buNone/>
            </a:pPr>
            <a:r>
              <a:rPr lang="en-US" sz="1850" b="1" dirty="0">
                <a:solidFill>
                  <a:srgbClr val="000066"/>
                </a:solidFill>
                <a:latin typeface="Inter Bold" pitchFamily="34" charset="0"/>
                <a:ea typeface="Inter Bold" pitchFamily="34" charset="-122"/>
                <a:cs typeface="Inter Bold" pitchFamily="34" charset="-120"/>
              </a:rPr>
              <a:t>Vị trí trong mô hình</a:t>
            </a:r>
            <a:endParaRPr lang="en-US" sz="1850" dirty="0"/>
          </a:p>
        </p:txBody>
      </p:sp>
      <p:sp>
        <p:nvSpPr>
          <p:cNvPr id="8" name="Text 5"/>
          <p:cNvSpPr/>
          <p:nvPr/>
        </p:nvSpPr>
        <p:spPr>
          <a:xfrm>
            <a:off x="960953" y="3852148"/>
            <a:ext cx="6060638" cy="610314"/>
          </a:xfrm>
          <a:prstGeom prst="rect">
            <a:avLst/>
          </a:prstGeom>
          <a:noFill/>
          <a:ln/>
        </p:spPr>
        <p:txBody>
          <a:bodyPr wrap="square" lIns="0" tIns="0" rIns="0" bIns="0" rtlCol="0" anchor="t"/>
          <a:lstStyle/>
          <a:p>
            <a:pPr algn="l" indent="0" marL="0">
              <a:lnSpc>
                <a:spcPts val="2400"/>
              </a:lnSpc>
              <a:buNone/>
            </a:pPr>
            <a:r>
              <a:rPr lang="en-US" sz="1500" dirty="0">
                <a:solidFill>
                  <a:srgbClr val="000066"/>
                </a:solidFill>
                <a:latin typeface="Inter" pitchFamily="34" charset="0"/>
                <a:ea typeface="Inter" pitchFamily="34" charset="-122"/>
                <a:cs typeface="Inter" pitchFamily="34" charset="-120"/>
              </a:rPr>
              <a:t>Nằm giữa Tầng Ứng dụng và Tầng Mạng, tạo điểm giao tiếp quan trọng</a:t>
            </a:r>
            <a:endParaRPr lang="en-US" sz="1500" dirty="0"/>
          </a:p>
        </p:txBody>
      </p:sp>
      <p:sp>
        <p:nvSpPr>
          <p:cNvPr id="9" name="Shape 6"/>
          <p:cNvSpPr/>
          <p:nvPr/>
        </p:nvSpPr>
        <p:spPr>
          <a:xfrm>
            <a:off x="7410450" y="2478881"/>
            <a:ext cx="6457236" cy="2181820"/>
          </a:xfrm>
          <a:prstGeom prst="roundRect">
            <a:avLst>
              <a:gd name="adj" fmla="val 3671"/>
            </a:avLst>
          </a:prstGeom>
          <a:solidFill>
            <a:srgbClr val="D4E1F7"/>
          </a:solidFill>
          <a:ln w="7620">
            <a:solidFill>
              <a:srgbClr val="BAC7DD"/>
            </a:solidFill>
            <a:prstDash val="solid"/>
          </a:ln>
        </p:spPr>
      </p:sp>
      <p:sp>
        <p:nvSpPr>
          <p:cNvPr id="10" name="Shape 7"/>
          <p:cNvSpPr/>
          <p:nvPr/>
        </p:nvSpPr>
        <p:spPr>
          <a:xfrm>
            <a:off x="7608689" y="2677120"/>
            <a:ext cx="572095" cy="572095"/>
          </a:xfrm>
          <a:prstGeom prst="roundRect">
            <a:avLst>
              <a:gd name="adj" fmla="val 15981761"/>
            </a:avLst>
          </a:prstGeom>
          <a:solidFill>
            <a:srgbClr val="1F4E9E"/>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5971" y="2834402"/>
            <a:ext cx="257413" cy="257413"/>
          </a:xfrm>
          <a:prstGeom prst="rect">
            <a:avLst/>
          </a:prstGeom>
        </p:spPr>
      </p:pic>
      <p:sp>
        <p:nvSpPr>
          <p:cNvPr id="12" name="Text 8"/>
          <p:cNvSpPr/>
          <p:nvPr/>
        </p:nvSpPr>
        <p:spPr>
          <a:xfrm>
            <a:off x="7608689" y="3439835"/>
            <a:ext cx="2383750" cy="297894"/>
          </a:xfrm>
          <a:prstGeom prst="rect">
            <a:avLst/>
          </a:prstGeom>
          <a:noFill/>
          <a:ln/>
        </p:spPr>
        <p:txBody>
          <a:bodyPr wrap="none" lIns="0" tIns="0" rIns="0" bIns="0" rtlCol="0" anchor="t"/>
          <a:lstStyle/>
          <a:p>
            <a:pPr algn="l" indent="0" marL="0">
              <a:lnSpc>
                <a:spcPts val="2300"/>
              </a:lnSpc>
              <a:buNone/>
            </a:pPr>
            <a:r>
              <a:rPr lang="en-US" sz="1850" b="1" dirty="0">
                <a:solidFill>
                  <a:srgbClr val="000066"/>
                </a:solidFill>
                <a:latin typeface="Inter Bold" pitchFamily="34" charset="0"/>
                <a:ea typeface="Inter Bold" pitchFamily="34" charset="-122"/>
                <a:cs typeface="Inter Bold" pitchFamily="34" charset="-120"/>
              </a:rPr>
              <a:t>Kênh logic</a:t>
            </a:r>
            <a:endParaRPr lang="en-US" sz="1850" dirty="0"/>
          </a:p>
        </p:txBody>
      </p:sp>
      <p:sp>
        <p:nvSpPr>
          <p:cNvPr id="13" name="Text 9"/>
          <p:cNvSpPr/>
          <p:nvPr/>
        </p:nvSpPr>
        <p:spPr>
          <a:xfrm>
            <a:off x="7608689" y="3852148"/>
            <a:ext cx="6060758" cy="610314"/>
          </a:xfrm>
          <a:prstGeom prst="rect">
            <a:avLst/>
          </a:prstGeom>
          <a:noFill/>
          <a:ln/>
        </p:spPr>
        <p:txBody>
          <a:bodyPr wrap="square" lIns="0" tIns="0" rIns="0" bIns="0" rtlCol="0" anchor="t"/>
          <a:lstStyle/>
          <a:p>
            <a:pPr algn="l" indent="0" marL="0">
              <a:lnSpc>
                <a:spcPts val="2400"/>
              </a:lnSpc>
              <a:buNone/>
            </a:pPr>
            <a:r>
              <a:rPr lang="en-US" sz="1500" dirty="0">
                <a:solidFill>
                  <a:srgbClr val="000066"/>
                </a:solidFill>
                <a:latin typeface="Inter" pitchFamily="34" charset="0"/>
                <a:ea typeface="Inter" pitchFamily="34" charset="-122"/>
                <a:cs typeface="Inter" pitchFamily="34" charset="-120"/>
              </a:rPr>
              <a:t>Cung cấp đường truyền thông logic giữa các ứng dụng trên máy khác nhau</a:t>
            </a:r>
            <a:endParaRPr lang="en-US" sz="1500" dirty="0"/>
          </a:p>
        </p:txBody>
      </p:sp>
      <p:sp>
        <p:nvSpPr>
          <p:cNvPr id="14" name="Shape 10"/>
          <p:cNvSpPr/>
          <p:nvPr/>
        </p:nvSpPr>
        <p:spPr>
          <a:xfrm>
            <a:off x="762714" y="4851321"/>
            <a:ext cx="6457117" cy="1876663"/>
          </a:xfrm>
          <a:prstGeom prst="roundRect">
            <a:avLst>
              <a:gd name="adj" fmla="val 4268"/>
            </a:avLst>
          </a:prstGeom>
          <a:solidFill>
            <a:srgbClr val="D4E1F7"/>
          </a:solidFill>
          <a:ln w="7620">
            <a:solidFill>
              <a:srgbClr val="BAC7DD"/>
            </a:solidFill>
            <a:prstDash val="solid"/>
          </a:ln>
        </p:spPr>
      </p:sp>
      <p:sp>
        <p:nvSpPr>
          <p:cNvPr id="15" name="Shape 11"/>
          <p:cNvSpPr/>
          <p:nvPr/>
        </p:nvSpPr>
        <p:spPr>
          <a:xfrm>
            <a:off x="960953" y="5049560"/>
            <a:ext cx="572095" cy="572095"/>
          </a:xfrm>
          <a:prstGeom prst="roundRect">
            <a:avLst>
              <a:gd name="adj" fmla="val 15981761"/>
            </a:avLst>
          </a:prstGeom>
          <a:solidFill>
            <a:srgbClr val="1F4E9E"/>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8235" y="5206841"/>
            <a:ext cx="257413" cy="257413"/>
          </a:xfrm>
          <a:prstGeom prst="rect">
            <a:avLst/>
          </a:prstGeom>
        </p:spPr>
      </p:pic>
      <p:sp>
        <p:nvSpPr>
          <p:cNvPr id="17" name="Text 12"/>
          <p:cNvSpPr/>
          <p:nvPr/>
        </p:nvSpPr>
        <p:spPr>
          <a:xfrm>
            <a:off x="960953" y="5812274"/>
            <a:ext cx="3198138" cy="297894"/>
          </a:xfrm>
          <a:prstGeom prst="rect">
            <a:avLst/>
          </a:prstGeom>
          <a:noFill/>
          <a:ln/>
        </p:spPr>
        <p:txBody>
          <a:bodyPr wrap="none" lIns="0" tIns="0" rIns="0" bIns="0" rtlCol="0" anchor="t"/>
          <a:lstStyle/>
          <a:p>
            <a:pPr algn="l" indent="0" marL="0">
              <a:lnSpc>
                <a:spcPts val="2300"/>
              </a:lnSpc>
              <a:buNone/>
            </a:pPr>
            <a:r>
              <a:rPr lang="en-US" sz="1850" b="1" dirty="0">
                <a:solidFill>
                  <a:srgbClr val="000066"/>
                </a:solidFill>
                <a:latin typeface="Inter Bold" pitchFamily="34" charset="0"/>
                <a:ea typeface="Inter Bold" pitchFamily="34" charset="-122"/>
                <a:cs typeface="Inter Bold" pitchFamily="34" charset="-120"/>
              </a:rPr>
              <a:t>Kết nối Process-to-Process</a:t>
            </a:r>
            <a:endParaRPr lang="en-US" sz="1850" dirty="0"/>
          </a:p>
        </p:txBody>
      </p:sp>
      <p:sp>
        <p:nvSpPr>
          <p:cNvPr id="18" name="Text 13"/>
          <p:cNvSpPr/>
          <p:nvPr/>
        </p:nvSpPr>
        <p:spPr>
          <a:xfrm>
            <a:off x="960953" y="6224588"/>
            <a:ext cx="6060638" cy="305157"/>
          </a:xfrm>
          <a:prstGeom prst="rect">
            <a:avLst/>
          </a:prstGeom>
          <a:noFill/>
          <a:ln/>
        </p:spPr>
        <p:txBody>
          <a:bodyPr wrap="none" lIns="0" tIns="0" rIns="0" bIns="0" rtlCol="0" anchor="t"/>
          <a:lstStyle/>
          <a:p>
            <a:pPr algn="l" indent="0" marL="0">
              <a:lnSpc>
                <a:spcPts val="2400"/>
              </a:lnSpc>
              <a:buNone/>
            </a:pPr>
            <a:r>
              <a:rPr lang="en-US" sz="1500" dirty="0">
                <a:solidFill>
                  <a:srgbClr val="000066"/>
                </a:solidFill>
                <a:latin typeface="Inter" pitchFamily="34" charset="0"/>
                <a:ea typeface="Inter" pitchFamily="34" charset="-122"/>
                <a:cs typeface="Inter" pitchFamily="34" charset="-120"/>
              </a:rPr>
              <a:t>Đảm bảo dữ liệu đến đúng tiến trình đang chạy trên máy đích</a:t>
            </a:r>
            <a:endParaRPr lang="en-US" sz="1500" dirty="0"/>
          </a:p>
        </p:txBody>
      </p:sp>
      <p:sp>
        <p:nvSpPr>
          <p:cNvPr id="19" name="Shape 14"/>
          <p:cNvSpPr/>
          <p:nvPr/>
        </p:nvSpPr>
        <p:spPr>
          <a:xfrm>
            <a:off x="7410450" y="4851321"/>
            <a:ext cx="6457236" cy="1876663"/>
          </a:xfrm>
          <a:prstGeom prst="roundRect">
            <a:avLst>
              <a:gd name="adj" fmla="val 4268"/>
            </a:avLst>
          </a:prstGeom>
          <a:solidFill>
            <a:srgbClr val="D4E1F7"/>
          </a:solidFill>
          <a:ln w="7620">
            <a:solidFill>
              <a:srgbClr val="BAC7DD"/>
            </a:solidFill>
            <a:prstDash val="solid"/>
          </a:ln>
        </p:spPr>
      </p:sp>
      <p:sp>
        <p:nvSpPr>
          <p:cNvPr id="20" name="Shape 15"/>
          <p:cNvSpPr/>
          <p:nvPr/>
        </p:nvSpPr>
        <p:spPr>
          <a:xfrm>
            <a:off x="7608689" y="5049560"/>
            <a:ext cx="572095" cy="572095"/>
          </a:xfrm>
          <a:prstGeom prst="roundRect">
            <a:avLst>
              <a:gd name="adj" fmla="val 15981761"/>
            </a:avLst>
          </a:prstGeom>
          <a:solidFill>
            <a:srgbClr val="1F4E9E"/>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5971" y="5206841"/>
            <a:ext cx="257413" cy="257413"/>
          </a:xfrm>
          <a:prstGeom prst="rect">
            <a:avLst/>
          </a:prstGeom>
        </p:spPr>
      </p:pic>
      <p:sp>
        <p:nvSpPr>
          <p:cNvPr id="22" name="Text 16"/>
          <p:cNvSpPr/>
          <p:nvPr/>
        </p:nvSpPr>
        <p:spPr>
          <a:xfrm>
            <a:off x="7608689" y="5812274"/>
            <a:ext cx="2383750" cy="297894"/>
          </a:xfrm>
          <a:prstGeom prst="rect">
            <a:avLst/>
          </a:prstGeom>
          <a:noFill/>
          <a:ln/>
        </p:spPr>
        <p:txBody>
          <a:bodyPr wrap="none" lIns="0" tIns="0" rIns="0" bIns="0" rtlCol="0" anchor="t"/>
          <a:lstStyle/>
          <a:p>
            <a:pPr algn="l" indent="0" marL="0">
              <a:lnSpc>
                <a:spcPts val="2300"/>
              </a:lnSpc>
              <a:buNone/>
            </a:pPr>
            <a:r>
              <a:rPr lang="en-US" sz="1850" b="1" dirty="0">
                <a:solidFill>
                  <a:srgbClr val="000066"/>
                </a:solidFill>
                <a:latin typeface="Inter Bold" pitchFamily="34" charset="0"/>
                <a:ea typeface="Inter Bold" pitchFamily="34" charset="-122"/>
                <a:cs typeface="Inter Bold" pitchFamily="34" charset="-120"/>
              </a:rPr>
              <a:t>Tách biệt phức tạp</a:t>
            </a:r>
            <a:endParaRPr lang="en-US" sz="1850" dirty="0"/>
          </a:p>
        </p:txBody>
      </p:sp>
      <p:sp>
        <p:nvSpPr>
          <p:cNvPr id="23" name="Text 17"/>
          <p:cNvSpPr/>
          <p:nvPr/>
        </p:nvSpPr>
        <p:spPr>
          <a:xfrm>
            <a:off x="7608689" y="6224588"/>
            <a:ext cx="6060758" cy="305157"/>
          </a:xfrm>
          <a:prstGeom prst="rect">
            <a:avLst/>
          </a:prstGeom>
          <a:noFill/>
          <a:ln/>
        </p:spPr>
        <p:txBody>
          <a:bodyPr wrap="none" lIns="0" tIns="0" rIns="0" bIns="0" rtlCol="0" anchor="t"/>
          <a:lstStyle/>
          <a:p>
            <a:pPr algn="l" indent="0" marL="0">
              <a:lnSpc>
                <a:spcPts val="2400"/>
              </a:lnSpc>
              <a:buNone/>
            </a:pPr>
            <a:r>
              <a:rPr lang="en-US" sz="1500" dirty="0">
                <a:solidFill>
                  <a:srgbClr val="000066"/>
                </a:solidFill>
                <a:latin typeface="Inter" pitchFamily="34" charset="0"/>
                <a:ea typeface="Inter" pitchFamily="34" charset="-122"/>
                <a:cs typeface="Inter" pitchFamily="34" charset="-120"/>
              </a:rPr>
              <a:t>Ẩn đi sự phức tạp của hạ tầng mạng vật lý bên dưới</a:t>
            </a:r>
            <a:endParaRPr lang="en-US" sz="1500" dirty="0"/>
          </a:p>
        </p:txBody>
      </p:sp>
      <p:sp>
        <p:nvSpPr>
          <p:cNvPr id="24" name="Text 18"/>
          <p:cNvSpPr/>
          <p:nvPr/>
        </p:nvSpPr>
        <p:spPr>
          <a:xfrm>
            <a:off x="762714" y="6942415"/>
            <a:ext cx="13104971" cy="610314"/>
          </a:xfrm>
          <a:prstGeom prst="rect">
            <a:avLst/>
          </a:prstGeom>
          <a:noFill/>
          <a:ln/>
        </p:spPr>
        <p:txBody>
          <a:bodyPr wrap="square" lIns="0" tIns="0" rIns="0" bIns="0" rtlCol="0" anchor="t"/>
          <a:lstStyle/>
          <a:p>
            <a:pPr algn="l" indent="0" marL="0">
              <a:lnSpc>
                <a:spcPts val="2400"/>
              </a:lnSpc>
              <a:buNone/>
            </a:pPr>
            <a:r>
              <a:rPr lang="en-US" sz="1500" dirty="0">
                <a:solidFill>
                  <a:srgbClr val="000066"/>
                </a:solidFill>
                <a:latin typeface="Inter" pitchFamily="34" charset="0"/>
                <a:ea typeface="Inter" pitchFamily="34" charset="-122"/>
                <a:cs typeface="Inter" pitchFamily="34" charset="-120"/>
              </a:rPr>
              <a:t>Khả năng tách biệt này giúp lập trình viên phát triển ứng dụng mạng mà không cần quan tâm đến các chi tiết phức tạp về định tuyến, chuyển mạch hay cấu trúc vật lý của mạng. Đây là một trong những đóng góp quan trọng nhất của tầng vận tải đối với kiến trúc mạng hiện đại.</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4819" y="312658"/>
            <a:ext cx="5148620" cy="355402"/>
          </a:xfrm>
          <a:prstGeom prst="rect">
            <a:avLst/>
          </a:prstGeom>
          <a:noFill/>
          <a:ln/>
        </p:spPr>
        <p:txBody>
          <a:bodyPr wrap="none" lIns="0" tIns="0" rIns="0" bIns="0" rtlCol="0" anchor="t"/>
          <a:lstStyle/>
          <a:p>
            <a:pPr algn="l" indent="0" marL="0">
              <a:lnSpc>
                <a:spcPts val="2750"/>
              </a:lnSpc>
              <a:buNone/>
            </a:pPr>
            <a:r>
              <a:rPr lang="en-US" sz="2200" b="1" dirty="0">
                <a:solidFill>
                  <a:srgbClr val="000066"/>
                </a:solidFill>
                <a:latin typeface="Inter Bold" pitchFamily="34" charset="0"/>
                <a:ea typeface="Inter Bold" pitchFamily="34" charset="-122"/>
                <a:cs typeface="Inter Bold" pitchFamily="34" charset="-120"/>
              </a:rPr>
              <a:t>Phân biệt Tầng Vận Tải vs Tầng Mạng</a:t>
            </a:r>
            <a:endParaRPr lang="en-US" sz="2200" dirty="0"/>
          </a:p>
        </p:txBody>
      </p:sp>
      <p:sp>
        <p:nvSpPr>
          <p:cNvPr id="3" name="Text 1"/>
          <p:cNvSpPr/>
          <p:nvPr/>
        </p:nvSpPr>
        <p:spPr>
          <a:xfrm>
            <a:off x="454819" y="952262"/>
            <a:ext cx="2317313" cy="213241"/>
          </a:xfrm>
          <a:prstGeom prst="rect">
            <a:avLst/>
          </a:prstGeom>
          <a:noFill/>
          <a:ln/>
        </p:spPr>
        <p:txBody>
          <a:bodyPr wrap="none" lIns="0" tIns="0" rIns="0" bIns="0" rtlCol="0" anchor="t"/>
          <a:lstStyle/>
          <a:p>
            <a:pPr algn="l" indent="0" marL="0">
              <a:lnSpc>
                <a:spcPts val="1650"/>
              </a:lnSpc>
              <a:buNone/>
            </a:pPr>
            <a:r>
              <a:rPr lang="en-US" sz="1300" b="1" dirty="0">
                <a:solidFill>
                  <a:srgbClr val="000066"/>
                </a:solidFill>
                <a:latin typeface="Inter Bold" pitchFamily="34" charset="0"/>
                <a:ea typeface="Inter Bold" pitchFamily="34" charset="-122"/>
                <a:cs typeface="Inter Bold" pitchFamily="34" charset="-120"/>
              </a:rPr>
              <a:t>Tầng Mạng (Network Layer)</a:t>
            </a:r>
            <a:endParaRPr lang="en-US" sz="1300" dirty="0"/>
          </a:p>
        </p:txBody>
      </p:sp>
      <p:pic>
        <p:nvPicPr>
          <p:cNvPr id="4" name="Image 0" descr="preencoded.png">    </p:cNvPr>
          <p:cNvPicPr>
            <a:picLocks noChangeAspect="1"/>
          </p:cNvPicPr>
          <p:nvPr/>
        </p:nvPicPr>
        <p:blipFill>
          <a:blip r:embed="rId1"/>
          <a:stretch>
            <a:fillRect/>
          </a:stretch>
        </p:blipFill>
        <p:spPr>
          <a:xfrm>
            <a:off x="454819" y="1293376"/>
            <a:ext cx="6721673" cy="6721673"/>
          </a:xfrm>
          <a:prstGeom prst="rect">
            <a:avLst/>
          </a:prstGeom>
        </p:spPr>
      </p:pic>
      <p:sp>
        <p:nvSpPr>
          <p:cNvPr id="5" name="Text 2"/>
          <p:cNvSpPr/>
          <p:nvPr/>
        </p:nvSpPr>
        <p:spPr>
          <a:xfrm>
            <a:off x="454819" y="8142923"/>
            <a:ext cx="6721673" cy="363855"/>
          </a:xfrm>
          <a:prstGeom prst="rect">
            <a:avLst/>
          </a:prstGeom>
          <a:noFill/>
          <a:ln/>
        </p:spPr>
        <p:txBody>
          <a:bodyPr wrap="square" lIns="0" tIns="0" rIns="0" bIns="0" rtlCol="0" anchor="t"/>
          <a:lstStyle/>
          <a:p>
            <a:pPr algn="l" indent="0" marL="0">
              <a:lnSpc>
                <a:spcPts val="1400"/>
              </a:lnSpc>
              <a:buNone/>
            </a:pPr>
            <a:r>
              <a:rPr lang="en-US" sz="850" dirty="0">
                <a:solidFill>
                  <a:srgbClr val="000066"/>
                </a:solidFill>
                <a:latin typeface="Inter" pitchFamily="34" charset="0"/>
                <a:ea typeface="Inter" pitchFamily="34" charset="-122"/>
                <a:cs typeface="Inter" pitchFamily="34" charset="-120"/>
              </a:rPr>
              <a:t>Tầng Mạng chịu trách nhiệm chuyển gói tin giữa các </a:t>
            </a:r>
            <a:pPr algn="l" indent="0" marL="0">
              <a:lnSpc>
                <a:spcPts val="1400"/>
              </a:lnSpc>
              <a:buNone/>
            </a:pPr>
            <a:r>
              <a:rPr lang="en-US" sz="850" b="1" dirty="0">
                <a:solidFill>
                  <a:srgbClr val="000066"/>
                </a:solidFill>
                <a:latin typeface="Inter" pitchFamily="34" charset="0"/>
                <a:ea typeface="Inter" pitchFamily="34" charset="-122"/>
                <a:cs typeface="Inter" pitchFamily="34" charset="-120"/>
              </a:rPr>
              <a:t>máy tính</a:t>
            </a:r>
            <a:pPr algn="l" indent="0" marL="0">
              <a:lnSpc>
                <a:spcPts val="1400"/>
              </a:lnSpc>
              <a:buNone/>
            </a:pPr>
            <a:r>
              <a:rPr lang="en-US" sz="850" dirty="0">
                <a:solidFill>
                  <a:srgbClr val="000066"/>
                </a:solidFill>
                <a:latin typeface="Inter" pitchFamily="34" charset="0"/>
                <a:ea typeface="Inter" pitchFamily="34" charset="-122"/>
                <a:cs typeface="Inter" pitchFamily="34" charset="-120"/>
              </a:rPr>
              <a:t> (Host-to-Host delivery). Nhiệm vụ chính là định tuyến và chuyển tiếp gói tin qua các router trung gian để đến đúng địa chỉ IP đích.</a:t>
            </a:r>
            <a:endParaRPr lang="en-US" sz="850" dirty="0"/>
          </a:p>
        </p:txBody>
      </p:sp>
      <p:sp>
        <p:nvSpPr>
          <p:cNvPr id="6" name="Text 3"/>
          <p:cNvSpPr/>
          <p:nvPr/>
        </p:nvSpPr>
        <p:spPr>
          <a:xfrm>
            <a:off x="625316" y="8634651"/>
            <a:ext cx="6551176" cy="181928"/>
          </a:xfrm>
          <a:prstGeom prst="rect">
            <a:avLst/>
          </a:prstGeom>
          <a:noFill/>
          <a:ln/>
        </p:spPr>
        <p:txBody>
          <a:bodyPr wrap="none" lIns="0" tIns="0" rIns="0" bIns="0" rtlCol="0" anchor="t"/>
          <a:lstStyle/>
          <a:p>
            <a:pPr algn="l" indent="0" marL="0">
              <a:lnSpc>
                <a:spcPts val="1400"/>
              </a:lnSpc>
              <a:buNone/>
            </a:pPr>
            <a:r>
              <a:rPr lang="en-US" sz="850" i="1" dirty="0">
                <a:solidFill>
                  <a:srgbClr val="000066"/>
                </a:solidFill>
                <a:latin typeface="Inter" pitchFamily="34" charset="0"/>
                <a:ea typeface="Inter" pitchFamily="34" charset="-122"/>
                <a:cs typeface="Inter" pitchFamily="34" charset="-120"/>
              </a:rPr>
              <a:t>Ví dụ thực tế:</a:t>
            </a:r>
            <a:pPr algn="l" indent="0" marL="0">
              <a:lnSpc>
                <a:spcPts val="1400"/>
              </a:lnSpc>
              <a:buNone/>
            </a:pPr>
            <a:r>
              <a:rPr lang="en-US" sz="850" dirty="0">
                <a:solidFill>
                  <a:srgbClr val="000066"/>
                </a:solidFill>
                <a:latin typeface="Inter" pitchFamily="34" charset="0"/>
                <a:ea typeface="Inter" pitchFamily="34" charset="-122"/>
                <a:cs typeface="Inter" pitchFamily="34" charset="-120"/>
              </a:rPr>
              <a:t> Giống như dịch vụ bưu điện đưa thư đến đúng địa chỉ ngôi nhà trên phong bì.</a:t>
            </a:r>
            <a:endParaRPr lang="en-US" sz="850" dirty="0"/>
          </a:p>
        </p:txBody>
      </p:sp>
      <p:sp>
        <p:nvSpPr>
          <p:cNvPr id="7" name="Shape 4"/>
          <p:cNvSpPr/>
          <p:nvPr/>
        </p:nvSpPr>
        <p:spPr>
          <a:xfrm>
            <a:off x="454819" y="8634651"/>
            <a:ext cx="15240" cy="181928"/>
          </a:xfrm>
          <a:prstGeom prst="rect">
            <a:avLst/>
          </a:prstGeom>
          <a:solidFill>
            <a:srgbClr val="1F4E9E"/>
          </a:solidFill>
          <a:ln/>
        </p:spPr>
      </p:sp>
      <p:sp>
        <p:nvSpPr>
          <p:cNvPr id="8" name="Text 5"/>
          <p:cNvSpPr/>
          <p:nvPr/>
        </p:nvSpPr>
        <p:spPr>
          <a:xfrm>
            <a:off x="7461528" y="952262"/>
            <a:ext cx="2555319" cy="213241"/>
          </a:xfrm>
          <a:prstGeom prst="rect">
            <a:avLst/>
          </a:prstGeom>
          <a:noFill/>
          <a:ln/>
        </p:spPr>
        <p:txBody>
          <a:bodyPr wrap="none" lIns="0" tIns="0" rIns="0" bIns="0" rtlCol="0" anchor="t"/>
          <a:lstStyle/>
          <a:p>
            <a:pPr algn="l" indent="0" marL="0">
              <a:lnSpc>
                <a:spcPts val="1650"/>
              </a:lnSpc>
              <a:buNone/>
            </a:pPr>
            <a:r>
              <a:rPr lang="en-US" sz="1300" b="1" dirty="0">
                <a:solidFill>
                  <a:srgbClr val="000066"/>
                </a:solidFill>
                <a:latin typeface="Inter Bold" pitchFamily="34" charset="0"/>
                <a:ea typeface="Inter Bold" pitchFamily="34" charset="-122"/>
                <a:cs typeface="Inter Bold" pitchFamily="34" charset="-120"/>
              </a:rPr>
              <a:t>Tầng Vận Tải (Transport Layer)</a:t>
            </a:r>
            <a:endParaRPr lang="en-US" sz="1300" dirty="0"/>
          </a:p>
        </p:txBody>
      </p:sp>
      <p:pic>
        <p:nvPicPr>
          <p:cNvPr id="9" name="Image 1" descr="preencoded.png">    </p:cNvPr>
          <p:cNvPicPr>
            <a:picLocks noChangeAspect="1"/>
          </p:cNvPicPr>
          <p:nvPr/>
        </p:nvPicPr>
        <p:blipFill>
          <a:blip r:embed="rId2"/>
          <a:stretch>
            <a:fillRect/>
          </a:stretch>
        </p:blipFill>
        <p:spPr>
          <a:xfrm>
            <a:off x="7461528" y="1293376"/>
            <a:ext cx="6721673" cy="6721673"/>
          </a:xfrm>
          <a:prstGeom prst="rect">
            <a:avLst/>
          </a:prstGeom>
        </p:spPr>
      </p:pic>
      <p:sp>
        <p:nvSpPr>
          <p:cNvPr id="10" name="Text 6"/>
          <p:cNvSpPr/>
          <p:nvPr/>
        </p:nvSpPr>
        <p:spPr>
          <a:xfrm>
            <a:off x="7461528" y="8142923"/>
            <a:ext cx="6721673" cy="363855"/>
          </a:xfrm>
          <a:prstGeom prst="rect">
            <a:avLst/>
          </a:prstGeom>
          <a:noFill/>
          <a:ln/>
        </p:spPr>
        <p:txBody>
          <a:bodyPr wrap="square" lIns="0" tIns="0" rIns="0" bIns="0" rtlCol="0" anchor="t"/>
          <a:lstStyle/>
          <a:p>
            <a:pPr algn="l" indent="0" marL="0">
              <a:lnSpc>
                <a:spcPts val="1400"/>
              </a:lnSpc>
              <a:buNone/>
            </a:pPr>
            <a:r>
              <a:rPr lang="en-US" sz="850" dirty="0">
                <a:solidFill>
                  <a:srgbClr val="000066"/>
                </a:solidFill>
                <a:latin typeface="Inter" pitchFamily="34" charset="0"/>
                <a:ea typeface="Inter" pitchFamily="34" charset="-122"/>
                <a:cs typeface="Inter" pitchFamily="34" charset="-120"/>
              </a:rPr>
              <a:t>Tầng Vận Tải đi xa hơn một bước - chuyển gói tin đến đúng </a:t>
            </a:r>
            <a:pPr algn="l" indent="0" marL="0">
              <a:lnSpc>
                <a:spcPts val="1400"/>
              </a:lnSpc>
              <a:buNone/>
            </a:pPr>
            <a:r>
              <a:rPr lang="en-US" sz="850" b="1" dirty="0">
                <a:solidFill>
                  <a:srgbClr val="000066"/>
                </a:solidFill>
                <a:latin typeface="Inter" pitchFamily="34" charset="0"/>
                <a:ea typeface="Inter" pitchFamily="34" charset="-122"/>
                <a:cs typeface="Inter" pitchFamily="34" charset="-120"/>
              </a:rPr>
              <a:t>ứng dụng</a:t>
            </a:r>
            <a:pPr algn="l" indent="0" marL="0">
              <a:lnSpc>
                <a:spcPts val="1400"/>
              </a:lnSpc>
              <a:buNone/>
            </a:pPr>
            <a:r>
              <a:rPr lang="en-US" sz="850" dirty="0">
                <a:solidFill>
                  <a:srgbClr val="000066"/>
                </a:solidFill>
                <a:latin typeface="Inter" pitchFamily="34" charset="0"/>
                <a:ea typeface="Inter" pitchFamily="34" charset="-122"/>
                <a:cs typeface="Inter" pitchFamily="34" charset="-120"/>
              </a:rPr>
              <a:t> bên trong máy tính đó (Process-to-Process delivery). Sử dụng số hiệu cổng để phân biệt các ứng dụng khác nhau.</a:t>
            </a:r>
            <a:endParaRPr lang="en-US" sz="850" dirty="0"/>
          </a:p>
        </p:txBody>
      </p:sp>
      <p:sp>
        <p:nvSpPr>
          <p:cNvPr id="11" name="Text 7"/>
          <p:cNvSpPr/>
          <p:nvPr/>
        </p:nvSpPr>
        <p:spPr>
          <a:xfrm>
            <a:off x="7632025" y="8634651"/>
            <a:ext cx="6551176" cy="363855"/>
          </a:xfrm>
          <a:prstGeom prst="rect">
            <a:avLst/>
          </a:prstGeom>
          <a:noFill/>
          <a:ln/>
        </p:spPr>
        <p:txBody>
          <a:bodyPr wrap="square" lIns="0" tIns="0" rIns="0" bIns="0" rtlCol="0" anchor="t"/>
          <a:lstStyle/>
          <a:p>
            <a:pPr algn="l" indent="0" marL="0">
              <a:lnSpc>
                <a:spcPts val="1400"/>
              </a:lnSpc>
              <a:buNone/>
            </a:pPr>
            <a:r>
              <a:rPr lang="en-US" sz="850" i="1" dirty="0">
                <a:solidFill>
                  <a:srgbClr val="000066"/>
                </a:solidFill>
                <a:latin typeface="Inter" pitchFamily="34" charset="0"/>
                <a:ea typeface="Inter" pitchFamily="34" charset="-122"/>
                <a:cs typeface="Inter" pitchFamily="34" charset="-120"/>
              </a:rPr>
              <a:t>Ví dụ thực tế:</a:t>
            </a:r>
            <a:pPr algn="l" indent="0" marL="0">
              <a:lnSpc>
                <a:spcPts val="1400"/>
              </a:lnSpc>
              <a:buNone/>
            </a:pPr>
            <a:r>
              <a:rPr lang="en-US" sz="850" dirty="0">
                <a:solidFill>
                  <a:srgbClr val="000066"/>
                </a:solidFill>
                <a:latin typeface="Inter" pitchFamily="34" charset="0"/>
                <a:ea typeface="Inter" pitchFamily="34" charset="-122"/>
                <a:cs typeface="Inter" pitchFamily="34" charset="-120"/>
              </a:rPr>
              <a:t> Giống như người đưa thư không chỉ đến đúng nhà, mà còn trao thư vào tay đúng người nhận cụ thể (Anh A hoặc Chị B) trong ngôi nhà đó.</a:t>
            </a:r>
            <a:endParaRPr lang="en-US" sz="850" dirty="0"/>
          </a:p>
        </p:txBody>
      </p:sp>
      <p:sp>
        <p:nvSpPr>
          <p:cNvPr id="12" name="Shape 8"/>
          <p:cNvSpPr/>
          <p:nvPr/>
        </p:nvSpPr>
        <p:spPr>
          <a:xfrm>
            <a:off x="7461528" y="8634651"/>
            <a:ext cx="15240" cy="363855"/>
          </a:xfrm>
          <a:prstGeom prst="rect">
            <a:avLst/>
          </a:prstGeom>
          <a:solidFill>
            <a:srgbClr val="1F4E9E"/>
          </a:solidFill>
          <a:ln/>
        </p:spPr>
      </p:sp>
      <p:sp>
        <p:nvSpPr>
          <p:cNvPr id="13" name="Text 9"/>
          <p:cNvSpPr/>
          <p:nvPr/>
        </p:nvSpPr>
        <p:spPr>
          <a:xfrm>
            <a:off x="454819" y="9254252"/>
            <a:ext cx="13720762" cy="181928"/>
          </a:xfrm>
          <a:prstGeom prst="rect">
            <a:avLst/>
          </a:prstGeom>
          <a:noFill/>
          <a:ln/>
        </p:spPr>
        <p:txBody>
          <a:bodyPr wrap="none" lIns="0" tIns="0" rIns="0" bIns="0" rtlCol="0" anchor="t"/>
          <a:lstStyle/>
          <a:p>
            <a:pPr algn="l" indent="0" marL="0">
              <a:lnSpc>
                <a:spcPts val="1400"/>
              </a:lnSpc>
              <a:buNone/>
            </a:pPr>
            <a:r>
              <a:rPr lang="en-US" sz="850" dirty="0">
                <a:solidFill>
                  <a:srgbClr val="000066"/>
                </a:solidFill>
                <a:latin typeface="Inter" pitchFamily="34" charset="0"/>
                <a:ea typeface="Inter" pitchFamily="34" charset="-122"/>
                <a:cs typeface="Inter" pitchFamily="34" charset="-120"/>
              </a:rPr>
              <a:t>Sự phân biệt này rất quan trọng: một máy tính có thể chạy đồng thời nhiều ứng dụng mạng (trình duyệt web, email, chat...), và tầng vận tải đảm bảo mỗi gói tin đến đúng ứng dụng tương ứng nhờ vào cơ chế cổng (port).</a:t>
            </a:r>
            <a:endParaRPr lang="en-US" sz="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13661"/>
            <a:ext cx="8671679"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Nguyên lý Ghép kênh (Multiplexing)</a:t>
            </a:r>
            <a:endParaRPr lang="en-US" sz="3900" dirty="0"/>
          </a:p>
        </p:txBody>
      </p:sp>
      <p:sp>
        <p:nvSpPr>
          <p:cNvPr id="3" name="Text 1"/>
          <p:cNvSpPr/>
          <p:nvPr/>
        </p:nvSpPr>
        <p:spPr>
          <a:xfrm>
            <a:off x="793790" y="173057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Multiplexing là quá trình xảy ra tại bên gửi, nơi dữ liệu từ nhiều ứng dụng khác nhau được tập hợp lại và chuẩn bị để truyền đi. Đây là một trong những chức năng cốt lõi của tầng vận tải, cho phép nhiều ứng dụng cùng chia sẻ kết nối mạng một cách hiệu quả.</a:t>
            </a:r>
            <a:endParaRPr lang="en-US" sz="1550" dirty="0"/>
          </a:p>
        </p:txBody>
      </p:sp>
      <p:sp>
        <p:nvSpPr>
          <p:cNvPr id="4" name="Text 2"/>
          <p:cNvSpPr/>
          <p:nvPr/>
        </p:nvSpPr>
        <p:spPr>
          <a:xfrm>
            <a:off x="793790" y="258889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01</a:t>
            </a:r>
            <a:endParaRPr lang="en-US" sz="1550" dirty="0"/>
          </a:p>
        </p:txBody>
      </p:sp>
      <p:sp>
        <p:nvSpPr>
          <p:cNvPr id="5" name="Shape 3"/>
          <p:cNvSpPr/>
          <p:nvPr/>
        </p:nvSpPr>
        <p:spPr>
          <a:xfrm>
            <a:off x="793790" y="2903220"/>
            <a:ext cx="6422231" cy="22860"/>
          </a:xfrm>
          <a:prstGeom prst="rect">
            <a:avLst/>
          </a:prstGeom>
          <a:solidFill>
            <a:srgbClr val="1F4E9E"/>
          </a:solidFill>
          <a:ln/>
        </p:spPr>
      </p:sp>
      <p:sp>
        <p:nvSpPr>
          <p:cNvPr id="6" name="Text 4"/>
          <p:cNvSpPr/>
          <p:nvPr/>
        </p:nvSpPr>
        <p:spPr>
          <a:xfrm>
            <a:off x="793790" y="304811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Thu thập dữ liệu</a:t>
            </a:r>
            <a:endParaRPr lang="en-US" sz="1950" dirty="0"/>
          </a:p>
        </p:txBody>
      </p:sp>
      <p:sp>
        <p:nvSpPr>
          <p:cNvPr id="7" name="Text 5"/>
          <p:cNvSpPr/>
          <p:nvPr/>
        </p:nvSpPr>
        <p:spPr>
          <a:xfrm>
            <a:off x="793790" y="347733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Tầng vận tải nhận dữ liệu từ nhiều socket ứng dụng khác nhau (Web browser, Email client, Chat app...)</a:t>
            </a:r>
            <a:endParaRPr lang="en-US" sz="1550" dirty="0"/>
          </a:p>
        </p:txBody>
      </p:sp>
      <p:sp>
        <p:nvSpPr>
          <p:cNvPr id="8" name="Text 6"/>
          <p:cNvSpPr/>
          <p:nvPr/>
        </p:nvSpPr>
        <p:spPr>
          <a:xfrm>
            <a:off x="7414379" y="258889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02</a:t>
            </a:r>
            <a:endParaRPr lang="en-US" sz="1550" dirty="0"/>
          </a:p>
        </p:txBody>
      </p:sp>
      <p:sp>
        <p:nvSpPr>
          <p:cNvPr id="9" name="Shape 7"/>
          <p:cNvSpPr/>
          <p:nvPr/>
        </p:nvSpPr>
        <p:spPr>
          <a:xfrm>
            <a:off x="7414379" y="2903220"/>
            <a:ext cx="6422231" cy="22860"/>
          </a:xfrm>
          <a:prstGeom prst="rect">
            <a:avLst/>
          </a:prstGeom>
          <a:solidFill>
            <a:srgbClr val="1F4E9E"/>
          </a:solidFill>
          <a:ln/>
        </p:spPr>
      </p:sp>
      <p:sp>
        <p:nvSpPr>
          <p:cNvPr id="10" name="Text 8"/>
          <p:cNvSpPr/>
          <p:nvPr/>
        </p:nvSpPr>
        <p:spPr>
          <a:xfrm>
            <a:off x="7414379" y="304811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Đóng gói Segment</a:t>
            </a:r>
            <a:endParaRPr lang="en-US" sz="1950" dirty="0"/>
          </a:p>
        </p:txBody>
      </p:sp>
      <p:sp>
        <p:nvSpPr>
          <p:cNvPr id="11" name="Text 9"/>
          <p:cNvSpPr/>
          <p:nvPr/>
        </p:nvSpPr>
        <p:spPr>
          <a:xfrm>
            <a:off x="7414379" y="347733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Mỗi khối dữ liệu được bọc thành một đơn vị gọi là Segment, kèm theo thông tin định danh</a:t>
            </a:r>
            <a:endParaRPr lang="en-US" sz="1550" dirty="0"/>
          </a:p>
        </p:txBody>
      </p:sp>
      <p:sp>
        <p:nvSpPr>
          <p:cNvPr id="12" name="Text 10"/>
          <p:cNvSpPr/>
          <p:nvPr/>
        </p:nvSpPr>
        <p:spPr>
          <a:xfrm>
            <a:off x="793790" y="445960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03</a:t>
            </a:r>
            <a:endParaRPr lang="en-US" sz="1550" dirty="0"/>
          </a:p>
        </p:txBody>
      </p:sp>
      <p:sp>
        <p:nvSpPr>
          <p:cNvPr id="13" name="Shape 11"/>
          <p:cNvSpPr/>
          <p:nvPr/>
        </p:nvSpPr>
        <p:spPr>
          <a:xfrm>
            <a:off x="793790" y="4773930"/>
            <a:ext cx="6422231" cy="22860"/>
          </a:xfrm>
          <a:prstGeom prst="rect">
            <a:avLst/>
          </a:prstGeom>
          <a:solidFill>
            <a:srgbClr val="1F4E9E"/>
          </a:solidFill>
          <a:ln/>
        </p:spPr>
      </p:sp>
      <p:sp>
        <p:nvSpPr>
          <p:cNvPr id="14" name="Text 12"/>
          <p:cNvSpPr/>
          <p:nvPr/>
        </p:nvSpPr>
        <p:spPr>
          <a:xfrm>
            <a:off x="793790" y="4918829"/>
            <a:ext cx="3012877"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Thêm Header quan trọng</a:t>
            </a:r>
            <a:endParaRPr lang="en-US" sz="1950" dirty="0"/>
          </a:p>
        </p:txBody>
      </p:sp>
      <p:sp>
        <p:nvSpPr>
          <p:cNvPr id="15" name="Text 13"/>
          <p:cNvSpPr/>
          <p:nvPr/>
        </p:nvSpPr>
        <p:spPr>
          <a:xfrm>
            <a:off x="793790" y="534804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Gắn tiêu đề chứa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Cổng nguồn (Source Port)</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và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Cổng đích (Destination Port)</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hai thông tin then chốt</a:t>
            </a:r>
            <a:endParaRPr lang="en-US" sz="1550" dirty="0"/>
          </a:p>
        </p:txBody>
      </p:sp>
      <p:sp>
        <p:nvSpPr>
          <p:cNvPr id="16" name="Text 14"/>
          <p:cNvSpPr/>
          <p:nvPr/>
        </p:nvSpPr>
        <p:spPr>
          <a:xfrm>
            <a:off x="7414379" y="4459605"/>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04</a:t>
            </a:r>
            <a:endParaRPr lang="en-US" sz="1550" dirty="0"/>
          </a:p>
        </p:txBody>
      </p:sp>
      <p:sp>
        <p:nvSpPr>
          <p:cNvPr id="17" name="Shape 15"/>
          <p:cNvSpPr/>
          <p:nvPr/>
        </p:nvSpPr>
        <p:spPr>
          <a:xfrm>
            <a:off x="7414379" y="4773930"/>
            <a:ext cx="6422231" cy="22860"/>
          </a:xfrm>
          <a:prstGeom prst="rect">
            <a:avLst/>
          </a:prstGeom>
          <a:solidFill>
            <a:srgbClr val="1F4E9E"/>
          </a:solidFill>
          <a:ln/>
        </p:spPr>
      </p:sp>
      <p:sp>
        <p:nvSpPr>
          <p:cNvPr id="18" name="Text 16"/>
          <p:cNvSpPr/>
          <p:nvPr/>
        </p:nvSpPr>
        <p:spPr>
          <a:xfrm>
            <a:off x="7414379" y="4918829"/>
            <a:ext cx="2949297"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Chuyển xuống tầng dưới</a:t>
            </a:r>
            <a:endParaRPr lang="en-US" sz="1950" dirty="0"/>
          </a:p>
        </p:txBody>
      </p:sp>
      <p:sp>
        <p:nvSpPr>
          <p:cNvPr id="19" name="Text 17"/>
          <p:cNvSpPr/>
          <p:nvPr/>
        </p:nvSpPr>
        <p:spPr>
          <a:xfrm>
            <a:off x="7414379" y="5348049"/>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Các segment được chuyển xuống tầng mạng để tiếp tục hành trình đến đích</a:t>
            </a:r>
            <a:endParaRPr lang="en-US" sz="1550" dirty="0"/>
          </a:p>
        </p:txBody>
      </p:sp>
      <p:sp>
        <p:nvSpPr>
          <p:cNvPr id="20" name="Shape 18"/>
          <p:cNvSpPr/>
          <p:nvPr/>
        </p:nvSpPr>
        <p:spPr>
          <a:xfrm>
            <a:off x="793790" y="6355199"/>
            <a:ext cx="13042821" cy="1160740"/>
          </a:xfrm>
          <a:prstGeom prst="roundRect">
            <a:avLst>
              <a:gd name="adj" fmla="val 7182"/>
            </a:avLst>
          </a:prstGeom>
          <a:solidFill>
            <a:srgbClr val="BFD2F2"/>
          </a:solidFill>
          <a:ln/>
        </p:spPr>
      </p:sp>
      <p:pic>
        <p:nvPicPr>
          <p:cNvPr id="21" name="Image 0" descr="preencoded.png">    </p:cNvPr>
          <p:cNvPicPr>
            <a:picLocks noChangeAspect="1"/>
          </p:cNvPicPr>
          <p:nvPr/>
        </p:nvPicPr>
        <p:blipFill>
          <a:blip r:embed="rId1"/>
          <a:stretch>
            <a:fillRect/>
          </a:stretch>
        </p:blipFill>
        <p:spPr>
          <a:xfrm>
            <a:off x="992148" y="6658094"/>
            <a:ext cx="248007" cy="198358"/>
          </a:xfrm>
          <a:prstGeom prst="rect">
            <a:avLst/>
          </a:prstGeom>
        </p:spPr>
      </p:pic>
      <p:sp>
        <p:nvSpPr>
          <p:cNvPr id="22" name="Text 19"/>
          <p:cNvSpPr/>
          <p:nvPr/>
        </p:nvSpPr>
        <p:spPr>
          <a:xfrm>
            <a:off x="1438513" y="6603087"/>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Inter" pitchFamily="34" charset="0"/>
                <a:ea typeface="Inter" pitchFamily="34" charset="-122"/>
                <a:cs typeface="Inter" pitchFamily="34" charset="-120"/>
              </a:rPr>
              <a:t>Lưu ý quan trọng:</a:t>
            </a:r>
            <a:pPr algn="l" indent="0" marL="0">
              <a:lnSpc>
                <a:spcPts val="2500"/>
              </a:lnSpc>
              <a:buNone/>
            </a:pPr>
            <a:r>
              <a:rPr lang="en-US" sz="1550" dirty="0">
                <a:solidFill>
                  <a:srgbClr val="000000"/>
                </a:solidFill>
                <a:latin typeface="Inter" pitchFamily="34" charset="0"/>
                <a:ea typeface="Inter" pitchFamily="34" charset="-122"/>
                <a:cs typeface="Inter" pitchFamily="34" charset="-120"/>
              </a:rPr>
              <a:t> Số hiệu cổng nguồn và cổng đích là yếu tố quyết định để đảm bảo dữ liệu có thể được định tuyến chính xác đến ứng dụng đúng ở cả hai đầu kết nối.</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3669" y="539353"/>
            <a:ext cx="9133999" cy="612219"/>
          </a:xfrm>
          <a:prstGeom prst="rect">
            <a:avLst/>
          </a:prstGeom>
          <a:noFill/>
          <a:ln/>
        </p:spPr>
        <p:txBody>
          <a:bodyPr wrap="none" lIns="0" tIns="0" rIns="0" bIns="0" rtlCol="0" anchor="t"/>
          <a:lstStyle/>
          <a:p>
            <a:pPr algn="l" indent="0" marL="0">
              <a:lnSpc>
                <a:spcPts val="4800"/>
              </a:lnSpc>
              <a:buNone/>
            </a:pPr>
            <a:r>
              <a:rPr lang="en-US" sz="3850" b="1" dirty="0">
                <a:solidFill>
                  <a:srgbClr val="000066"/>
                </a:solidFill>
                <a:latin typeface="Inter Bold" pitchFamily="34" charset="0"/>
                <a:ea typeface="Inter Bold" pitchFamily="34" charset="-122"/>
                <a:cs typeface="Inter Bold" pitchFamily="34" charset="-120"/>
              </a:rPr>
              <a:t>Nguyên lý Phân kênh (Demultiplexing)</a:t>
            </a:r>
            <a:endParaRPr lang="en-US" sz="3850" dirty="0"/>
          </a:p>
        </p:txBody>
      </p:sp>
      <p:sp>
        <p:nvSpPr>
          <p:cNvPr id="3" name="Text 1"/>
          <p:cNvSpPr/>
          <p:nvPr/>
        </p:nvSpPr>
        <p:spPr>
          <a:xfrm>
            <a:off x="783669" y="1543407"/>
            <a:ext cx="13063061" cy="626983"/>
          </a:xfrm>
          <a:prstGeom prst="rect">
            <a:avLst/>
          </a:prstGeom>
          <a:noFill/>
          <a:ln/>
        </p:spPr>
        <p:txBody>
          <a:bodyPr wrap="squar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Demultiplexing là quá trình ngược lại, diễn ra tại bên nhận. Khi các segment đến nơi, tầng vận tải phải quyết định gói tin này thuộc về ứng dụng nào và chuyển nó đến đúng socket tương ứng. Đây là bước quan trọng đảm bảo dữ liệu đến đúng đích cuối cùng.</a:t>
            </a:r>
            <a:endParaRPr lang="en-US" sz="1500" dirty="0"/>
          </a:p>
        </p:txBody>
      </p:sp>
      <p:pic>
        <p:nvPicPr>
          <p:cNvPr id="4" name="Image 0" descr="preencoded.png">    </p:cNvPr>
          <p:cNvPicPr>
            <a:picLocks noChangeAspect="1"/>
          </p:cNvPicPr>
          <p:nvPr/>
        </p:nvPicPr>
        <p:blipFill>
          <a:blip r:embed="rId1"/>
          <a:stretch>
            <a:fillRect/>
          </a:stretch>
        </p:blipFill>
        <p:spPr>
          <a:xfrm>
            <a:off x="783669" y="2390775"/>
            <a:ext cx="6531531" cy="783669"/>
          </a:xfrm>
          <a:prstGeom prst="rect">
            <a:avLst/>
          </a:prstGeom>
        </p:spPr>
      </p:pic>
      <p:sp>
        <p:nvSpPr>
          <p:cNvPr id="5" name="Text 2"/>
          <p:cNvSpPr/>
          <p:nvPr/>
        </p:nvSpPr>
        <p:spPr>
          <a:xfrm>
            <a:off x="979527" y="3370302"/>
            <a:ext cx="2449116" cy="306110"/>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Nhận từ tầng Mạng</a:t>
            </a:r>
            <a:endParaRPr lang="en-US" sz="1900" dirty="0"/>
          </a:p>
        </p:txBody>
      </p:sp>
      <p:sp>
        <p:nvSpPr>
          <p:cNvPr id="6" name="Text 3"/>
          <p:cNvSpPr/>
          <p:nvPr/>
        </p:nvSpPr>
        <p:spPr>
          <a:xfrm>
            <a:off x="979527" y="3793927"/>
            <a:ext cx="6139815" cy="313492"/>
          </a:xfrm>
          <a:prstGeom prst="rect">
            <a:avLst/>
          </a:prstGeom>
          <a:noFill/>
          <a:ln/>
        </p:spPr>
        <p:txBody>
          <a:bodyPr wrap="non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Segment đến từ tầng Network với đầy đủ thông tin header</a:t>
            </a:r>
            <a:endParaRPr lang="en-US" sz="1500" dirty="0"/>
          </a:p>
        </p:txBody>
      </p:sp>
      <p:pic>
        <p:nvPicPr>
          <p:cNvPr id="7" name="Image 1" descr="preencoded.png">    </p:cNvPr>
          <p:cNvPicPr>
            <a:picLocks noChangeAspect="1"/>
          </p:cNvPicPr>
          <p:nvPr/>
        </p:nvPicPr>
        <p:blipFill>
          <a:blip r:embed="rId2"/>
          <a:stretch>
            <a:fillRect/>
          </a:stretch>
        </p:blipFill>
        <p:spPr>
          <a:xfrm>
            <a:off x="7315200" y="2390775"/>
            <a:ext cx="6531531" cy="783669"/>
          </a:xfrm>
          <a:prstGeom prst="rect">
            <a:avLst/>
          </a:prstGeom>
        </p:spPr>
      </p:pic>
      <p:sp>
        <p:nvSpPr>
          <p:cNvPr id="8" name="Text 4"/>
          <p:cNvSpPr/>
          <p:nvPr/>
        </p:nvSpPr>
        <p:spPr>
          <a:xfrm>
            <a:off x="7511058" y="3370302"/>
            <a:ext cx="2449116" cy="306110"/>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Đọc số Cổng đích</a:t>
            </a:r>
            <a:endParaRPr lang="en-US" sz="1900" dirty="0"/>
          </a:p>
        </p:txBody>
      </p:sp>
      <p:sp>
        <p:nvSpPr>
          <p:cNvPr id="9" name="Text 5"/>
          <p:cNvSpPr/>
          <p:nvPr/>
        </p:nvSpPr>
        <p:spPr>
          <a:xfrm>
            <a:off x="7511058" y="3793927"/>
            <a:ext cx="6139815" cy="626983"/>
          </a:xfrm>
          <a:prstGeom prst="rect">
            <a:avLst/>
          </a:prstGeom>
          <a:noFill/>
          <a:ln/>
        </p:spPr>
        <p:txBody>
          <a:bodyPr wrap="squar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Tầng vận tải trích xuất và kiểm tra trường Destination Port trong header</a:t>
            </a:r>
            <a:endParaRPr lang="en-US" sz="1500" dirty="0"/>
          </a:p>
        </p:txBody>
      </p:sp>
      <p:pic>
        <p:nvPicPr>
          <p:cNvPr id="10" name="Image 2" descr="preencoded.png">    </p:cNvPr>
          <p:cNvPicPr>
            <a:picLocks noChangeAspect="1"/>
          </p:cNvPicPr>
          <p:nvPr/>
        </p:nvPicPr>
        <p:blipFill>
          <a:blip r:embed="rId3"/>
          <a:stretch>
            <a:fillRect/>
          </a:stretch>
        </p:blipFill>
        <p:spPr>
          <a:xfrm>
            <a:off x="783669" y="4616768"/>
            <a:ext cx="6531531" cy="783669"/>
          </a:xfrm>
          <a:prstGeom prst="rect">
            <a:avLst/>
          </a:prstGeom>
        </p:spPr>
      </p:pic>
      <p:sp>
        <p:nvSpPr>
          <p:cNvPr id="11" name="Text 6"/>
          <p:cNvSpPr/>
          <p:nvPr/>
        </p:nvSpPr>
        <p:spPr>
          <a:xfrm>
            <a:off x="979527" y="5596295"/>
            <a:ext cx="2449116" cy="306110"/>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Định tuyến nội bộ</a:t>
            </a:r>
            <a:endParaRPr lang="en-US" sz="1900" dirty="0"/>
          </a:p>
        </p:txBody>
      </p:sp>
      <p:sp>
        <p:nvSpPr>
          <p:cNvPr id="12" name="Text 7"/>
          <p:cNvSpPr/>
          <p:nvPr/>
        </p:nvSpPr>
        <p:spPr>
          <a:xfrm>
            <a:off x="979527" y="6019919"/>
            <a:ext cx="6139815" cy="313492"/>
          </a:xfrm>
          <a:prstGeom prst="rect">
            <a:avLst/>
          </a:prstGeom>
          <a:noFill/>
          <a:ln/>
        </p:spPr>
        <p:txBody>
          <a:bodyPr wrap="non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Dựa vào bảng ánh xạ port-socket để xác định ứng dụng đích</a:t>
            </a:r>
            <a:endParaRPr lang="en-US" sz="1500" dirty="0"/>
          </a:p>
        </p:txBody>
      </p:sp>
      <p:pic>
        <p:nvPicPr>
          <p:cNvPr id="13" name="Image 3" descr="preencoded.png">    </p:cNvPr>
          <p:cNvPicPr>
            <a:picLocks noChangeAspect="1"/>
          </p:cNvPicPr>
          <p:nvPr/>
        </p:nvPicPr>
        <p:blipFill>
          <a:blip r:embed="rId4"/>
          <a:stretch>
            <a:fillRect/>
          </a:stretch>
        </p:blipFill>
        <p:spPr>
          <a:xfrm>
            <a:off x="7315200" y="4616768"/>
            <a:ext cx="6531531" cy="783669"/>
          </a:xfrm>
          <a:prstGeom prst="rect">
            <a:avLst/>
          </a:prstGeom>
        </p:spPr>
      </p:pic>
      <p:sp>
        <p:nvSpPr>
          <p:cNvPr id="14" name="Text 8"/>
          <p:cNvSpPr/>
          <p:nvPr/>
        </p:nvSpPr>
        <p:spPr>
          <a:xfrm>
            <a:off x="7511058" y="5596295"/>
            <a:ext cx="2866668" cy="306110"/>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Chuyển đến Application</a:t>
            </a:r>
            <a:endParaRPr lang="en-US" sz="1900" dirty="0"/>
          </a:p>
        </p:txBody>
      </p:sp>
      <p:sp>
        <p:nvSpPr>
          <p:cNvPr id="15" name="Text 9"/>
          <p:cNvSpPr/>
          <p:nvPr/>
        </p:nvSpPr>
        <p:spPr>
          <a:xfrm>
            <a:off x="7511058" y="6019919"/>
            <a:ext cx="6139815" cy="626983"/>
          </a:xfrm>
          <a:prstGeom prst="rect">
            <a:avLst/>
          </a:prstGeom>
          <a:noFill/>
          <a:ln/>
        </p:spPr>
        <p:txBody>
          <a:bodyPr wrap="squar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Dữ liệu được đẩy vào socket của ứng dụng tương ứng (Web server port 80, Mail server port 25...)</a:t>
            </a:r>
            <a:endParaRPr lang="en-US" sz="1500" dirty="0"/>
          </a:p>
        </p:txBody>
      </p:sp>
      <p:sp>
        <p:nvSpPr>
          <p:cNvPr id="16" name="Text 10"/>
          <p:cNvSpPr/>
          <p:nvPr/>
        </p:nvSpPr>
        <p:spPr>
          <a:xfrm>
            <a:off x="783669" y="7063145"/>
            <a:ext cx="13063061" cy="626983"/>
          </a:xfrm>
          <a:prstGeom prst="rect">
            <a:avLst/>
          </a:prstGeom>
          <a:noFill/>
          <a:ln/>
        </p:spPr>
        <p:txBody>
          <a:bodyPr wrap="squar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Ví dụ cụ thể: Khi một gói tin web đến máy tính có cổng đích là 80, tầng vận tải biết đây là dữ liệu cho Web Server và sẽ chuyển nó đến socket của ứng dụng web đang lắng nghe trên cổng 80. Tương tự, email đến cổng 25 sẽ được chuyển đến Mail Server.</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5912" y="570071"/>
            <a:ext cx="7354372" cy="488990"/>
          </a:xfrm>
          <a:prstGeom prst="rect">
            <a:avLst/>
          </a:prstGeom>
          <a:noFill/>
          <a:ln/>
        </p:spPr>
        <p:txBody>
          <a:bodyPr wrap="none" lIns="0" tIns="0" rIns="0" bIns="0" rtlCol="0" anchor="t"/>
          <a:lstStyle/>
          <a:p>
            <a:pPr algn="l" indent="0" marL="0">
              <a:lnSpc>
                <a:spcPts val="3850"/>
              </a:lnSpc>
              <a:buNone/>
            </a:pPr>
            <a:r>
              <a:rPr lang="en-US" sz="3050" b="1" dirty="0">
                <a:solidFill>
                  <a:srgbClr val="000066"/>
                </a:solidFill>
                <a:latin typeface="Inter Bold" pitchFamily="34" charset="0"/>
                <a:ea typeface="Inter Bold" pitchFamily="34" charset="-122"/>
                <a:cs typeface="Inter Bold" pitchFamily="34" charset="-120"/>
              </a:rPr>
              <a:t>Chi tiết về Số hiệu Cổng (Port Number)</a:t>
            </a:r>
            <a:endParaRPr lang="en-US" sz="3050" dirty="0"/>
          </a:p>
        </p:txBody>
      </p:sp>
      <p:pic>
        <p:nvPicPr>
          <p:cNvPr id="3" name="Image 0" descr="preencoded.png">    </p:cNvPr>
          <p:cNvPicPr>
            <a:picLocks noChangeAspect="1"/>
          </p:cNvPicPr>
          <p:nvPr/>
        </p:nvPicPr>
        <p:blipFill>
          <a:blip r:embed="rId1"/>
          <a:stretch>
            <a:fillRect/>
          </a:stretch>
        </p:blipFill>
        <p:spPr>
          <a:xfrm>
            <a:off x="625912" y="1469708"/>
            <a:ext cx="5122307" cy="5122307"/>
          </a:xfrm>
          <a:prstGeom prst="rect">
            <a:avLst/>
          </a:prstGeom>
        </p:spPr>
      </p:pic>
      <p:sp>
        <p:nvSpPr>
          <p:cNvPr id="4" name="Text 1"/>
          <p:cNvSpPr/>
          <p:nvPr/>
        </p:nvSpPr>
        <p:spPr>
          <a:xfrm>
            <a:off x="625912" y="6767989"/>
            <a:ext cx="5122307" cy="750808"/>
          </a:xfrm>
          <a:prstGeom prst="rect">
            <a:avLst/>
          </a:prstGeom>
          <a:noFill/>
          <a:ln/>
        </p:spPr>
        <p:txBody>
          <a:bodyPr wrap="square" lIns="0" tIns="0" rIns="0" bIns="0" rtlCol="0" anchor="t"/>
          <a:lstStyle/>
          <a:p>
            <a:pPr algn="l" indent="0" marL="0">
              <a:lnSpc>
                <a:spcPts val="1950"/>
              </a:lnSpc>
              <a:buNone/>
            </a:pPr>
            <a:r>
              <a:rPr lang="en-US" sz="1200" dirty="0">
                <a:solidFill>
                  <a:srgbClr val="000066"/>
                </a:solidFill>
                <a:latin typeface="Inter" pitchFamily="34" charset="0"/>
                <a:ea typeface="Inter" pitchFamily="34" charset="-122"/>
                <a:cs typeface="Inter" pitchFamily="34" charset="-120"/>
              </a:rPr>
              <a:t>Port Number là một số nhận dạng 16-bit được sử dụng để phân biệt các dịch vụ và ứng dụng khác nhau trên cùng một máy tính. Với 16 bit, hệ thống có thể hỗ trợ 65,536 cổng khác nhau (từ 0 đến 65535).</a:t>
            </a:r>
            <a:endParaRPr lang="en-US" sz="1200" dirty="0"/>
          </a:p>
        </p:txBody>
      </p:sp>
      <p:sp>
        <p:nvSpPr>
          <p:cNvPr id="5" name="Text 2"/>
          <p:cNvSpPr/>
          <p:nvPr/>
        </p:nvSpPr>
        <p:spPr>
          <a:xfrm>
            <a:off x="6137553" y="1450181"/>
            <a:ext cx="2559487" cy="293489"/>
          </a:xfrm>
          <a:prstGeom prst="rect">
            <a:avLst/>
          </a:prstGeom>
          <a:noFill/>
          <a:ln/>
        </p:spPr>
        <p:txBody>
          <a:bodyPr wrap="none" lIns="0" tIns="0" rIns="0" bIns="0" rtlCol="0" anchor="t"/>
          <a:lstStyle/>
          <a:p>
            <a:pPr algn="l" indent="0" marL="0">
              <a:lnSpc>
                <a:spcPts val="2300"/>
              </a:lnSpc>
              <a:buNone/>
            </a:pPr>
            <a:r>
              <a:rPr lang="en-US" sz="1800" b="1" dirty="0">
                <a:solidFill>
                  <a:srgbClr val="000066"/>
                </a:solidFill>
                <a:latin typeface="Inter Bold" pitchFamily="34" charset="0"/>
                <a:ea typeface="Inter Bold" pitchFamily="34" charset="-122"/>
                <a:cs typeface="Inter Bold" pitchFamily="34" charset="-120"/>
              </a:rPr>
              <a:t>Phân loại Port Number</a:t>
            </a:r>
            <a:endParaRPr lang="en-US" sz="1800" dirty="0"/>
          </a:p>
        </p:txBody>
      </p:sp>
      <p:sp>
        <p:nvSpPr>
          <p:cNvPr id="6" name="Shape 3"/>
          <p:cNvSpPr/>
          <p:nvPr/>
        </p:nvSpPr>
        <p:spPr>
          <a:xfrm>
            <a:off x="6137553" y="1919645"/>
            <a:ext cx="3858935" cy="3481268"/>
          </a:xfrm>
          <a:prstGeom prst="roundRect">
            <a:avLst>
              <a:gd name="adj" fmla="val 3152"/>
            </a:avLst>
          </a:prstGeom>
          <a:solidFill>
            <a:srgbClr val="F69322"/>
          </a:solidFill>
          <a:ln w="22860">
            <a:solidFill>
              <a:srgbClr val="1F4E9E"/>
            </a:solidFill>
            <a:prstDash val="solid"/>
          </a:ln>
        </p:spPr>
      </p:sp>
      <p:sp>
        <p:nvSpPr>
          <p:cNvPr id="7" name="Shape 4"/>
          <p:cNvSpPr/>
          <p:nvPr/>
        </p:nvSpPr>
        <p:spPr>
          <a:xfrm>
            <a:off x="6114693" y="1919645"/>
            <a:ext cx="91440" cy="3481268"/>
          </a:xfrm>
          <a:prstGeom prst="roundRect">
            <a:avLst>
              <a:gd name="adj" fmla="val 71878"/>
            </a:avLst>
          </a:prstGeom>
          <a:solidFill>
            <a:srgbClr val="1F4E9E"/>
          </a:solidFill>
          <a:ln/>
        </p:spPr>
      </p:sp>
      <p:sp>
        <p:nvSpPr>
          <p:cNvPr id="8" name="Text 5"/>
          <p:cNvSpPr/>
          <p:nvPr/>
        </p:nvSpPr>
        <p:spPr>
          <a:xfrm>
            <a:off x="6385441" y="2098953"/>
            <a:ext cx="2584013" cy="244435"/>
          </a:xfrm>
          <a:prstGeom prst="rect">
            <a:avLst/>
          </a:prstGeom>
          <a:noFill/>
          <a:ln/>
        </p:spPr>
        <p:txBody>
          <a:bodyPr wrap="none" lIns="0" tIns="0" rIns="0" bIns="0" rtlCol="0" anchor="t"/>
          <a:lstStyle/>
          <a:p>
            <a:pPr algn="l" indent="0" marL="0">
              <a:lnSpc>
                <a:spcPts val="1900"/>
              </a:lnSpc>
              <a:buNone/>
            </a:pPr>
            <a:r>
              <a:rPr lang="en-US" sz="1500" b="1" dirty="0">
                <a:solidFill>
                  <a:srgbClr val="000066"/>
                </a:solidFill>
                <a:latin typeface="Inter Bold" pitchFamily="34" charset="0"/>
                <a:ea typeface="Inter Bold" pitchFamily="34" charset="-122"/>
                <a:cs typeface="Inter Bold" pitchFamily="34" charset="-120"/>
              </a:rPr>
              <a:t>Well-known Ports (0-1023)</a:t>
            </a:r>
            <a:endParaRPr lang="en-US" sz="1500" dirty="0"/>
          </a:p>
        </p:txBody>
      </p:sp>
      <p:sp>
        <p:nvSpPr>
          <p:cNvPr id="9" name="Text 6"/>
          <p:cNvSpPr/>
          <p:nvPr/>
        </p:nvSpPr>
        <p:spPr>
          <a:xfrm>
            <a:off x="6385441" y="2499836"/>
            <a:ext cx="3431738" cy="500539"/>
          </a:xfrm>
          <a:prstGeom prst="rect">
            <a:avLst/>
          </a:prstGeom>
          <a:noFill/>
          <a:ln/>
        </p:spPr>
        <p:txBody>
          <a:bodyPr wrap="square" lIns="0" tIns="0" rIns="0" bIns="0" rtlCol="0" anchor="t"/>
          <a:lstStyle/>
          <a:p>
            <a:pPr algn="l" indent="0" marL="0">
              <a:lnSpc>
                <a:spcPts val="1950"/>
              </a:lnSpc>
              <a:buNone/>
            </a:pPr>
            <a:r>
              <a:rPr lang="en-US" sz="1200" dirty="0">
                <a:solidFill>
                  <a:srgbClr val="000066"/>
                </a:solidFill>
                <a:latin typeface="Inter" pitchFamily="34" charset="0"/>
                <a:ea typeface="Inter" pitchFamily="34" charset="-122"/>
                <a:cs typeface="Inter" pitchFamily="34" charset="-120"/>
              </a:rPr>
              <a:t>Dành riêng cho các dịch vụ hệ thống và giao thức chuẩn. Cần quyền quản trị để sử dụng.</a:t>
            </a:r>
            <a:endParaRPr lang="en-US" sz="1200" dirty="0"/>
          </a:p>
        </p:txBody>
      </p:sp>
      <p:sp>
        <p:nvSpPr>
          <p:cNvPr id="10" name="Text 7"/>
          <p:cNvSpPr/>
          <p:nvPr/>
        </p:nvSpPr>
        <p:spPr>
          <a:xfrm>
            <a:off x="6385441" y="3141107"/>
            <a:ext cx="3431738" cy="250269"/>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000066"/>
                </a:solidFill>
                <a:latin typeface="Inter" pitchFamily="34" charset="0"/>
                <a:ea typeface="Inter" pitchFamily="34" charset="-122"/>
                <a:cs typeface="Inter" pitchFamily="34" charset="-120"/>
              </a:rPr>
              <a:t>HTTP:</a:t>
            </a:r>
            <a:pPr algn="l" indent="0" marL="0">
              <a:lnSpc>
                <a:spcPts val="1950"/>
              </a:lnSpc>
              <a:buNone/>
            </a:pPr>
            <a:r>
              <a:rPr lang="en-US" sz="1200" dirty="0">
                <a:solidFill>
                  <a:srgbClr val="000066"/>
                </a:solidFill>
                <a:latin typeface="Inter" pitchFamily="34" charset="0"/>
                <a:ea typeface="Inter" pitchFamily="34" charset="-122"/>
                <a:cs typeface="Inter" pitchFamily="34" charset="-120"/>
              </a:rPr>
              <a:t> Port 80 - Web traffic</a:t>
            </a:r>
            <a:endParaRPr lang="en-US" sz="1200" dirty="0"/>
          </a:p>
        </p:txBody>
      </p:sp>
      <p:sp>
        <p:nvSpPr>
          <p:cNvPr id="11" name="Text 8"/>
          <p:cNvSpPr/>
          <p:nvPr/>
        </p:nvSpPr>
        <p:spPr>
          <a:xfrm>
            <a:off x="6385441" y="3446145"/>
            <a:ext cx="3431738" cy="250269"/>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000066"/>
                </a:solidFill>
                <a:latin typeface="Inter" pitchFamily="34" charset="0"/>
                <a:ea typeface="Inter" pitchFamily="34" charset="-122"/>
                <a:cs typeface="Inter" pitchFamily="34" charset="-120"/>
              </a:rPr>
              <a:t>HTTPS:</a:t>
            </a:r>
            <a:pPr algn="l" indent="0" marL="0">
              <a:lnSpc>
                <a:spcPts val="1950"/>
              </a:lnSpc>
              <a:buNone/>
            </a:pPr>
            <a:r>
              <a:rPr lang="en-US" sz="1200" dirty="0">
                <a:solidFill>
                  <a:srgbClr val="000066"/>
                </a:solidFill>
                <a:latin typeface="Inter" pitchFamily="34" charset="0"/>
                <a:ea typeface="Inter" pitchFamily="34" charset="-122"/>
                <a:cs typeface="Inter" pitchFamily="34" charset="-120"/>
              </a:rPr>
              <a:t> Port 443 - Web bảo mật</a:t>
            </a:r>
            <a:endParaRPr lang="en-US" sz="1200" dirty="0"/>
          </a:p>
        </p:txBody>
      </p:sp>
      <p:sp>
        <p:nvSpPr>
          <p:cNvPr id="12" name="Text 9"/>
          <p:cNvSpPr/>
          <p:nvPr/>
        </p:nvSpPr>
        <p:spPr>
          <a:xfrm>
            <a:off x="6385441" y="3751183"/>
            <a:ext cx="3431738" cy="250269"/>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000066"/>
                </a:solidFill>
                <a:latin typeface="Inter" pitchFamily="34" charset="0"/>
                <a:ea typeface="Inter" pitchFamily="34" charset="-122"/>
                <a:cs typeface="Inter" pitchFamily="34" charset="-120"/>
              </a:rPr>
              <a:t>FTP:</a:t>
            </a:r>
            <a:pPr algn="l" indent="0" marL="0">
              <a:lnSpc>
                <a:spcPts val="1950"/>
              </a:lnSpc>
              <a:buNone/>
            </a:pPr>
            <a:r>
              <a:rPr lang="en-US" sz="1200" dirty="0">
                <a:solidFill>
                  <a:srgbClr val="000066"/>
                </a:solidFill>
                <a:latin typeface="Inter" pitchFamily="34" charset="0"/>
                <a:ea typeface="Inter" pitchFamily="34" charset="-122"/>
                <a:cs typeface="Inter" pitchFamily="34" charset="-120"/>
              </a:rPr>
              <a:t> Port 21 - Truyền file</a:t>
            </a:r>
            <a:endParaRPr lang="en-US" sz="1200" dirty="0"/>
          </a:p>
        </p:txBody>
      </p:sp>
      <p:sp>
        <p:nvSpPr>
          <p:cNvPr id="13" name="Text 10"/>
          <p:cNvSpPr/>
          <p:nvPr/>
        </p:nvSpPr>
        <p:spPr>
          <a:xfrm>
            <a:off x="6385441" y="4056221"/>
            <a:ext cx="3431738" cy="250269"/>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000066"/>
                </a:solidFill>
                <a:latin typeface="Inter" pitchFamily="34" charset="0"/>
                <a:ea typeface="Inter" pitchFamily="34" charset="-122"/>
                <a:cs typeface="Inter" pitchFamily="34" charset="-120"/>
              </a:rPr>
              <a:t>SSH:</a:t>
            </a:r>
            <a:pPr algn="l" indent="0" marL="0">
              <a:lnSpc>
                <a:spcPts val="1950"/>
              </a:lnSpc>
              <a:buNone/>
            </a:pPr>
            <a:r>
              <a:rPr lang="en-US" sz="1200" dirty="0">
                <a:solidFill>
                  <a:srgbClr val="000066"/>
                </a:solidFill>
                <a:latin typeface="Inter" pitchFamily="34" charset="0"/>
                <a:ea typeface="Inter" pitchFamily="34" charset="-122"/>
                <a:cs typeface="Inter" pitchFamily="34" charset="-120"/>
              </a:rPr>
              <a:t> Port 22 - Truy cập từ xa bảo mật</a:t>
            </a:r>
            <a:endParaRPr lang="en-US" sz="1200" dirty="0"/>
          </a:p>
        </p:txBody>
      </p:sp>
      <p:sp>
        <p:nvSpPr>
          <p:cNvPr id="14" name="Text 11"/>
          <p:cNvSpPr/>
          <p:nvPr/>
        </p:nvSpPr>
        <p:spPr>
          <a:xfrm>
            <a:off x="6385441" y="4361259"/>
            <a:ext cx="3431738" cy="250269"/>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000066"/>
                </a:solidFill>
                <a:latin typeface="Inter" pitchFamily="34" charset="0"/>
                <a:ea typeface="Inter" pitchFamily="34" charset="-122"/>
                <a:cs typeface="Inter" pitchFamily="34" charset="-120"/>
              </a:rPr>
              <a:t>Telnet:</a:t>
            </a:r>
            <a:pPr algn="l" indent="0" marL="0">
              <a:lnSpc>
                <a:spcPts val="1950"/>
              </a:lnSpc>
              <a:buNone/>
            </a:pPr>
            <a:r>
              <a:rPr lang="en-US" sz="1200" dirty="0">
                <a:solidFill>
                  <a:srgbClr val="000066"/>
                </a:solidFill>
                <a:latin typeface="Inter" pitchFamily="34" charset="0"/>
                <a:ea typeface="Inter" pitchFamily="34" charset="-122"/>
                <a:cs typeface="Inter" pitchFamily="34" charset="-120"/>
              </a:rPr>
              <a:t> Port 23 - Truy cập từ xa</a:t>
            </a:r>
            <a:endParaRPr lang="en-US" sz="1200" dirty="0"/>
          </a:p>
        </p:txBody>
      </p:sp>
      <p:sp>
        <p:nvSpPr>
          <p:cNvPr id="15" name="Text 12"/>
          <p:cNvSpPr/>
          <p:nvPr/>
        </p:nvSpPr>
        <p:spPr>
          <a:xfrm>
            <a:off x="6385441" y="4666297"/>
            <a:ext cx="3431738" cy="250269"/>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000066"/>
                </a:solidFill>
                <a:latin typeface="Inter" pitchFamily="34" charset="0"/>
                <a:ea typeface="Inter" pitchFamily="34" charset="-122"/>
                <a:cs typeface="Inter" pitchFamily="34" charset="-120"/>
              </a:rPr>
              <a:t>SMTP:</a:t>
            </a:r>
            <a:pPr algn="l" indent="0" marL="0">
              <a:lnSpc>
                <a:spcPts val="1950"/>
              </a:lnSpc>
              <a:buNone/>
            </a:pPr>
            <a:r>
              <a:rPr lang="en-US" sz="1200" dirty="0">
                <a:solidFill>
                  <a:srgbClr val="000066"/>
                </a:solidFill>
                <a:latin typeface="Inter" pitchFamily="34" charset="0"/>
                <a:ea typeface="Inter" pitchFamily="34" charset="-122"/>
                <a:cs typeface="Inter" pitchFamily="34" charset="-120"/>
              </a:rPr>
              <a:t> Port 25 - Gửi email</a:t>
            </a:r>
            <a:endParaRPr lang="en-US" sz="1200" dirty="0"/>
          </a:p>
        </p:txBody>
      </p:sp>
      <p:sp>
        <p:nvSpPr>
          <p:cNvPr id="16" name="Text 13"/>
          <p:cNvSpPr/>
          <p:nvPr/>
        </p:nvSpPr>
        <p:spPr>
          <a:xfrm>
            <a:off x="6385441" y="4971336"/>
            <a:ext cx="3431738" cy="250269"/>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000066"/>
                </a:solidFill>
                <a:latin typeface="Inter" pitchFamily="34" charset="0"/>
                <a:ea typeface="Inter" pitchFamily="34" charset="-122"/>
                <a:cs typeface="Inter" pitchFamily="34" charset="-120"/>
              </a:rPr>
              <a:t>DNS:</a:t>
            </a:r>
            <a:pPr algn="l" indent="0" marL="0">
              <a:lnSpc>
                <a:spcPts val="1950"/>
              </a:lnSpc>
              <a:buNone/>
            </a:pPr>
            <a:r>
              <a:rPr lang="en-US" sz="1200" dirty="0">
                <a:solidFill>
                  <a:srgbClr val="000066"/>
                </a:solidFill>
                <a:latin typeface="Inter" pitchFamily="34" charset="0"/>
                <a:ea typeface="Inter" pitchFamily="34" charset="-122"/>
                <a:cs typeface="Inter" pitchFamily="34" charset="-120"/>
              </a:rPr>
              <a:t> Port 53 - Phân giải tên miền</a:t>
            </a:r>
            <a:endParaRPr lang="en-US" sz="1200" dirty="0"/>
          </a:p>
        </p:txBody>
      </p:sp>
      <p:sp>
        <p:nvSpPr>
          <p:cNvPr id="17" name="Shape 14"/>
          <p:cNvSpPr/>
          <p:nvPr/>
        </p:nvSpPr>
        <p:spPr>
          <a:xfrm>
            <a:off x="10152936" y="1919645"/>
            <a:ext cx="3859054" cy="3481268"/>
          </a:xfrm>
          <a:prstGeom prst="roundRect">
            <a:avLst>
              <a:gd name="adj" fmla="val 3152"/>
            </a:avLst>
          </a:prstGeom>
          <a:solidFill>
            <a:srgbClr val="F69322"/>
          </a:solidFill>
          <a:ln w="22860">
            <a:solidFill>
              <a:srgbClr val="F38120"/>
            </a:solidFill>
            <a:prstDash val="solid"/>
          </a:ln>
        </p:spPr>
      </p:sp>
      <p:sp>
        <p:nvSpPr>
          <p:cNvPr id="18" name="Shape 15"/>
          <p:cNvSpPr/>
          <p:nvPr/>
        </p:nvSpPr>
        <p:spPr>
          <a:xfrm>
            <a:off x="10130076" y="1919645"/>
            <a:ext cx="91440" cy="3481268"/>
          </a:xfrm>
          <a:prstGeom prst="roundRect">
            <a:avLst>
              <a:gd name="adj" fmla="val 71878"/>
            </a:avLst>
          </a:prstGeom>
          <a:solidFill>
            <a:srgbClr val="F38120"/>
          </a:solidFill>
          <a:ln/>
        </p:spPr>
      </p:sp>
      <p:sp>
        <p:nvSpPr>
          <p:cNvPr id="19" name="Text 16"/>
          <p:cNvSpPr/>
          <p:nvPr/>
        </p:nvSpPr>
        <p:spPr>
          <a:xfrm>
            <a:off x="10400824" y="2098953"/>
            <a:ext cx="2890004" cy="244435"/>
          </a:xfrm>
          <a:prstGeom prst="rect">
            <a:avLst/>
          </a:prstGeom>
          <a:noFill/>
          <a:ln/>
        </p:spPr>
        <p:txBody>
          <a:bodyPr wrap="none" lIns="0" tIns="0" rIns="0" bIns="0" rtlCol="0" anchor="t"/>
          <a:lstStyle/>
          <a:p>
            <a:pPr algn="l" indent="0" marL="0">
              <a:lnSpc>
                <a:spcPts val="1900"/>
              </a:lnSpc>
              <a:buNone/>
            </a:pPr>
            <a:r>
              <a:rPr lang="en-US" sz="1500" b="1" dirty="0">
                <a:solidFill>
                  <a:srgbClr val="000066"/>
                </a:solidFill>
                <a:latin typeface="Inter Bold" pitchFamily="34" charset="0"/>
                <a:ea typeface="Inter Bold" pitchFamily="34" charset="-122"/>
                <a:cs typeface="Inter Bold" pitchFamily="34" charset="-120"/>
              </a:rPr>
              <a:t>Registered Ports (1024-49151)</a:t>
            </a:r>
            <a:endParaRPr lang="en-US" sz="1500" dirty="0"/>
          </a:p>
        </p:txBody>
      </p:sp>
      <p:sp>
        <p:nvSpPr>
          <p:cNvPr id="20" name="Text 17"/>
          <p:cNvSpPr/>
          <p:nvPr/>
        </p:nvSpPr>
        <p:spPr>
          <a:xfrm>
            <a:off x="10400824" y="2499836"/>
            <a:ext cx="3431858" cy="500539"/>
          </a:xfrm>
          <a:prstGeom prst="rect">
            <a:avLst/>
          </a:prstGeom>
          <a:noFill/>
          <a:ln/>
        </p:spPr>
        <p:txBody>
          <a:bodyPr wrap="square" lIns="0" tIns="0" rIns="0" bIns="0" rtlCol="0" anchor="t"/>
          <a:lstStyle/>
          <a:p>
            <a:pPr algn="l" indent="0" marL="0">
              <a:lnSpc>
                <a:spcPts val="1950"/>
              </a:lnSpc>
              <a:buNone/>
            </a:pPr>
            <a:r>
              <a:rPr lang="en-US" sz="1200" dirty="0">
                <a:solidFill>
                  <a:srgbClr val="000066"/>
                </a:solidFill>
                <a:latin typeface="Inter" pitchFamily="34" charset="0"/>
                <a:ea typeface="Inter" pitchFamily="34" charset="-122"/>
                <a:cs typeface="Inter" pitchFamily="34" charset="-120"/>
              </a:rPr>
              <a:t>IANA đăng ký cho các ứng dụng và dịch vụ cụ thể. Ví dụ: MySQL (3306), PostgreSQL (5432)</a:t>
            </a:r>
            <a:endParaRPr lang="en-US" sz="1200" dirty="0"/>
          </a:p>
        </p:txBody>
      </p:sp>
      <p:sp>
        <p:nvSpPr>
          <p:cNvPr id="21" name="Shape 18"/>
          <p:cNvSpPr/>
          <p:nvPr/>
        </p:nvSpPr>
        <p:spPr>
          <a:xfrm>
            <a:off x="6137553" y="5557361"/>
            <a:ext cx="3858935" cy="1754743"/>
          </a:xfrm>
          <a:prstGeom prst="roundRect">
            <a:avLst>
              <a:gd name="adj" fmla="val 6253"/>
            </a:avLst>
          </a:prstGeom>
          <a:solidFill>
            <a:srgbClr val="F69322"/>
          </a:solidFill>
          <a:ln w="22860">
            <a:solidFill>
              <a:srgbClr val="8AA2CC"/>
            </a:solidFill>
            <a:prstDash val="solid"/>
          </a:ln>
        </p:spPr>
      </p:sp>
      <p:sp>
        <p:nvSpPr>
          <p:cNvPr id="22" name="Shape 19"/>
          <p:cNvSpPr/>
          <p:nvPr/>
        </p:nvSpPr>
        <p:spPr>
          <a:xfrm>
            <a:off x="6114693" y="5557361"/>
            <a:ext cx="91440" cy="1754743"/>
          </a:xfrm>
          <a:prstGeom prst="roundRect">
            <a:avLst>
              <a:gd name="adj" fmla="val 71878"/>
            </a:avLst>
          </a:prstGeom>
          <a:solidFill>
            <a:srgbClr val="8AA2CC"/>
          </a:solidFill>
          <a:ln/>
        </p:spPr>
      </p:sp>
      <p:sp>
        <p:nvSpPr>
          <p:cNvPr id="23" name="Text 20"/>
          <p:cNvSpPr/>
          <p:nvPr/>
        </p:nvSpPr>
        <p:spPr>
          <a:xfrm>
            <a:off x="6385441" y="5736669"/>
            <a:ext cx="3431738" cy="488871"/>
          </a:xfrm>
          <a:prstGeom prst="rect">
            <a:avLst/>
          </a:prstGeom>
          <a:noFill/>
          <a:ln/>
        </p:spPr>
        <p:txBody>
          <a:bodyPr wrap="square" lIns="0" tIns="0" rIns="0" bIns="0" rtlCol="0" anchor="t"/>
          <a:lstStyle/>
          <a:p>
            <a:pPr algn="l" indent="0" marL="0">
              <a:lnSpc>
                <a:spcPts val="1900"/>
              </a:lnSpc>
              <a:buNone/>
            </a:pPr>
            <a:r>
              <a:rPr lang="en-US" sz="1500" b="1" dirty="0">
                <a:solidFill>
                  <a:srgbClr val="000066"/>
                </a:solidFill>
                <a:latin typeface="Inter Bold" pitchFamily="34" charset="0"/>
                <a:ea typeface="Inter Bold" pitchFamily="34" charset="-122"/>
                <a:cs typeface="Inter Bold" pitchFamily="34" charset="-120"/>
              </a:rPr>
              <a:t>Dynamic/Private Ports (49152-65535)</a:t>
            </a:r>
            <a:endParaRPr lang="en-US" sz="1500" dirty="0"/>
          </a:p>
        </p:txBody>
      </p:sp>
      <p:sp>
        <p:nvSpPr>
          <p:cNvPr id="24" name="Text 21"/>
          <p:cNvSpPr/>
          <p:nvPr/>
        </p:nvSpPr>
        <p:spPr>
          <a:xfrm>
            <a:off x="6385441" y="6381988"/>
            <a:ext cx="3431738" cy="750808"/>
          </a:xfrm>
          <a:prstGeom prst="rect">
            <a:avLst/>
          </a:prstGeom>
          <a:noFill/>
          <a:ln/>
        </p:spPr>
        <p:txBody>
          <a:bodyPr wrap="square" lIns="0" tIns="0" rIns="0" bIns="0" rtlCol="0" anchor="t"/>
          <a:lstStyle/>
          <a:p>
            <a:pPr algn="l" indent="0" marL="0">
              <a:lnSpc>
                <a:spcPts val="1950"/>
              </a:lnSpc>
              <a:buNone/>
            </a:pPr>
            <a:r>
              <a:rPr lang="en-US" sz="1200" dirty="0">
                <a:solidFill>
                  <a:srgbClr val="000066"/>
                </a:solidFill>
                <a:latin typeface="Inter" pitchFamily="34" charset="0"/>
                <a:ea typeface="Inter" pitchFamily="34" charset="-122"/>
                <a:cs typeface="Inter" pitchFamily="34" charset="-120"/>
              </a:rPr>
              <a:t>Cổng động được hệ điều hành tự động gán cho ứng dụng client khi khởi tạo kết nối. Không cần đăng ký.</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13817"/>
            <a:ext cx="6160532"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Tổng quan Giao thức UDP</a:t>
            </a:r>
            <a:endParaRPr lang="en-US" sz="3900" dirty="0"/>
          </a:p>
        </p:txBody>
      </p:sp>
      <p:sp>
        <p:nvSpPr>
          <p:cNvPr id="3" name="Text 1"/>
          <p:cNvSpPr/>
          <p:nvPr/>
        </p:nvSpPr>
        <p:spPr>
          <a:xfrm>
            <a:off x="793790" y="203073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UDP (User Datagram Protocol) là một trong hai giao thức chính của tầng vận tải, được thiết kế với triết lý "đơn giản nhưng hiệu quả". Khác với TCP phức tạp, UDP cung cấp dịch vụ truyền dữ liệu tối giản với overhead thấp nhất có thể.</a:t>
            </a:r>
            <a:endParaRPr lang="en-US" sz="1550" dirty="0"/>
          </a:p>
        </p:txBody>
      </p:sp>
      <p:sp>
        <p:nvSpPr>
          <p:cNvPr id="4" name="Shape 2"/>
          <p:cNvSpPr/>
          <p:nvPr/>
        </p:nvSpPr>
        <p:spPr>
          <a:xfrm>
            <a:off x="793790" y="2889052"/>
            <a:ext cx="6422231" cy="1476256"/>
          </a:xfrm>
          <a:prstGeom prst="roundRect">
            <a:avLst>
              <a:gd name="adj" fmla="val 5647"/>
            </a:avLst>
          </a:prstGeom>
          <a:solidFill>
            <a:srgbClr val="D4E1F7"/>
          </a:solidFill>
          <a:ln w="7620">
            <a:solidFill>
              <a:srgbClr val="BAC7DD"/>
            </a:solidFill>
            <a:prstDash val="solid"/>
          </a:ln>
        </p:spPr>
      </p:sp>
      <p:sp>
        <p:nvSpPr>
          <p:cNvPr id="5" name="Text 3"/>
          <p:cNvSpPr/>
          <p:nvPr/>
        </p:nvSpPr>
        <p:spPr>
          <a:xfrm>
            <a:off x="999768" y="309503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Connectionless</a:t>
            </a:r>
            <a:endParaRPr lang="en-US" sz="1950" dirty="0"/>
          </a:p>
        </p:txBody>
      </p:sp>
      <p:sp>
        <p:nvSpPr>
          <p:cNvPr id="6" name="Text 4"/>
          <p:cNvSpPr/>
          <p:nvPr/>
        </p:nvSpPr>
        <p:spPr>
          <a:xfrm>
            <a:off x="999768" y="3524250"/>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Không cần thiết lập kết nối trước khi gửi dữ liệu. Mỗi datagram được xử lý độc lập như một gói tin riêng biệt.</a:t>
            </a:r>
            <a:endParaRPr lang="en-US" sz="1550" dirty="0"/>
          </a:p>
        </p:txBody>
      </p:sp>
      <p:sp>
        <p:nvSpPr>
          <p:cNvPr id="7" name="Shape 5"/>
          <p:cNvSpPr/>
          <p:nvPr/>
        </p:nvSpPr>
        <p:spPr>
          <a:xfrm>
            <a:off x="7414379" y="2889052"/>
            <a:ext cx="6422231" cy="1476256"/>
          </a:xfrm>
          <a:prstGeom prst="roundRect">
            <a:avLst>
              <a:gd name="adj" fmla="val 5647"/>
            </a:avLst>
          </a:prstGeom>
          <a:solidFill>
            <a:srgbClr val="D4E1F7"/>
          </a:solidFill>
          <a:ln w="7620">
            <a:solidFill>
              <a:srgbClr val="BAC7DD"/>
            </a:solidFill>
            <a:prstDash val="solid"/>
          </a:ln>
        </p:spPr>
      </p:sp>
      <p:sp>
        <p:nvSpPr>
          <p:cNvPr id="8" name="Text 6"/>
          <p:cNvSpPr/>
          <p:nvPr/>
        </p:nvSpPr>
        <p:spPr>
          <a:xfrm>
            <a:off x="7620357" y="309503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Best Effort Delivery</a:t>
            </a:r>
            <a:endParaRPr lang="en-US" sz="1950" dirty="0"/>
          </a:p>
        </p:txBody>
      </p:sp>
      <p:sp>
        <p:nvSpPr>
          <p:cNvPr id="9" name="Text 7"/>
          <p:cNvSpPr/>
          <p:nvPr/>
        </p:nvSpPr>
        <p:spPr>
          <a:xfrm>
            <a:off x="7620357" y="3524250"/>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Giao thức "nỗ lực tối đa" nhưng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không đảm bảo</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gói tin sẽ đến nơi, đến đúng thứ tự, hay không bị trùng lặp.</a:t>
            </a:r>
            <a:endParaRPr lang="en-US" sz="1550" dirty="0"/>
          </a:p>
        </p:txBody>
      </p:sp>
      <p:sp>
        <p:nvSpPr>
          <p:cNvPr id="10" name="Shape 8"/>
          <p:cNvSpPr/>
          <p:nvPr/>
        </p:nvSpPr>
        <p:spPr>
          <a:xfrm>
            <a:off x="793790" y="4563666"/>
            <a:ext cx="6422231" cy="1476256"/>
          </a:xfrm>
          <a:prstGeom prst="roundRect">
            <a:avLst>
              <a:gd name="adj" fmla="val 5647"/>
            </a:avLst>
          </a:prstGeom>
          <a:solidFill>
            <a:srgbClr val="D4E1F7"/>
          </a:solidFill>
          <a:ln w="7620">
            <a:solidFill>
              <a:srgbClr val="BAC7DD"/>
            </a:solidFill>
            <a:prstDash val="solid"/>
          </a:ln>
        </p:spPr>
      </p:sp>
      <p:sp>
        <p:nvSpPr>
          <p:cNvPr id="11" name="Text 9"/>
          <p:cNvSpPr/>
          <p:nvPr/>
        </p:nvSpPr>
        <p:spPr>
          <a:xfrm>
            <a:off x="999768" y="476964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Tốc độ cao</a:t>
            </a:r>
            <a:endParaRPr lang="en-US" sz="1950" dirty="0"/>
          </a:p>
        </p:txBody>
      </p:sp>
      <p:sp>
        <p:nvSpPr>
          <p:cNvPr id="12" name="Text 10"/>
          <p:cNvSpPr/>
          <p:nvPr/>
        </p:nvSpPr>
        <p:spPr>
          <a:xfrm>
            <a:off x="999768" y="5198864"/>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Không có cơ chế điều khiển tắc nghẽn hay điều khiển luồng, cho phép truyền dữ liệu với tốc độ tối đa.</a:t>
            </a:r>
            <a:endParaRPr lang="en-US" sz="1550" dirty="0"/>
          </a:p>
        </p:txBody>
      </p:sp>
      <p:sp>
        <p:nvSpPr>
          <p:cNvPr id="13" name="Shape 11"/>
          <p:cNvSpPr/>
          <p:nvPr/>
        </p:nvSpPr>
        <p:spPr>
          <a:xfrm>
            <a:off x="7414379" y="4563666"/>
            <a:ext cx="6422231" cy="1476256"/>
          </a:xfrm>
          <a:prstGeom prst="roundRect">
            <a:avLst>
              <a:gd name="adj" fmla="val 5647"/>
            </a:avLst>
          </a:prstGeom>
          <a:solidFill>
            <a:srgbClr val="D4E1F7"/>
          </a:solidFill>
          <a:ln w="7620">
            <a:solidFill>
              <a:srgbClr val="BAC7DD"/>
            </a:solidFill>
            <a:prstDash val="solid"/>
          </a:ln>
        </p:spPr>
      </p:sp>
      <p:sp>
        <p:nvSpPr>
          <p:cNvPr id="14" name="Text 12"/>
          <p:cNvSpPr/>
          <p:nvPr/>
        </p:nvSpPr>
        <p:spPr>
          <a:xfrm>
            <a:off x="7620357" y="476964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Header nhỏ gọn</a:t>
            </a:r>
            <a:endParaRPr lang="en-US" sz="1950" dirty="0"/>
          </a:p>
        </p:txBody>
      </p:sp>
      <p:sp>
        <p:nvSpPr>
          <p:cNvPr id="15" name="Text 13"/>
          <p:cNvSpPr/>
          <p:nvPr/>
        </p:nvSpPr>
        <p:spPr>
          <a:xfrm>
            <a:off x="7620357" y="5198864"/>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Chỉ 8 bytes overhead, giúp tiết kiệm băng thông đáng kể so với TCP (20 bytes minimum).</a:t>
            </a:r>
            <a:endParaRPr lang="en-US" sz="1550" dirty="0"/>
          </a:p>
        </p:txBody>
      </p:sp>
      <p:sp>
        <p:nvSpPr>
          <p:cNvPr id="16" name="Text 14"/>
          <p:cNvSpPr/>
          <p:nvPr/>
        </p:nvSpPr>
        <p:spPr>
          <a:xfrm>
            <a:off x="793790" y="6263164"/>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UDP phù hợp với các ứng dụng cần độ trễ thấp và có thể chấp nhận mất mát dữ liệu nhất định, chẳng hạn như streaming video/audio trực tuyến, game online, hoặc VoIP. Việc thiếu cơ chế đảm bảo độ tin cậy đồng nghĩa với việc ứng dụng phải tự xử lý các vấn đề về mất gói tin nếu cần thiết.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67941"/>
            <a:ext cx="5148858"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Tại sao lại chọn UDP?</a:t>
            </a:r>
            <a:endParaRPr lang="en-US" sz="3900" dirty="0"/>
          </a:p>
        </p:txBody>
      </p:sp>
      <p:sp>
        <p:nvSpPr>
          <p:cNvPr id="3" name="Text 1"/>
          <p:cNvSpPr/>
          <p:nvPr/>
        </p:nvSpPr>
        <p:spPr>
          <a:xfrm>
            <a:off x="793790" y="168485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Mặc dù UDP không đảm bảo độ tin cậy như TCP, nhưng có nhiều tình huống mà các nhà phát triển vẫn chọn UDP vì những ưu điểm đặc biệt của nó. Hiểu được lý do này giúp ta thiết kế hệ thống mạng phù hợp với từng nhu cầu cụ thể.</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543175"/>
            <a:ext cx="496133" cy="496133"/>
          </a:xfrm>
          <a:prstGeom prst="rect">
            <a:avLst/>
          </a:prstGeom>
        </p:spPr>
      </p:pic>
      <p:sp>
        <p:nvSpPr>
          <p:cNvPr id="5" name="Text 2"/>
          <p:cNvSpPr/>
          <p:nvPr/>
        </p:nvSpPr>
        <p:spPr>
          <a:xfrm>
            <a:off x="1537930" y="2660928"/>
            <a:ext cx="333184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Kiểm soát ứng dụng tốt hơn</a:t>
            </a:r>
            <a:endParaRPr lang="en-US" sz="1950" dirty="0"/>
          </a:p>
        </p:txBody>
      </p:sp>
      <p:sp>
        <p:nvSpPr>
          <p:cNvPr id="6" name="Text 3"/>
          <p:cNvSpPr/>
          <p:nvPr/>
        </p:nvSpPr>
        <p:spPr>
          <a:xfrm>
            <a:off x="1537930" y="3090148"/>
            <a:ext cx="5653207"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UDP cho phép ứng dụng kiểm soát hoàn toàn tốc độ và thời điểm gửi dữ liệu. Không bị "kìm hãm" bởi cơ chế điều khiển tắc nghẽn của TCP, đặc biệt quan trọng với streaming media real-time.</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144" y="2543175"/>
            <a:ext cx="496133" cy="496133"/>
          </a:xfrm>
          <a:prstGeom prst="rect">
            <a:avLst/>
          </a:prstGeom>
        </p:spPr>
      </p:pic>
      <p:sp>
        <p:nvSpPr>
          <p:cNvPr id="8" name="Text 4"/>
          <p:cNvSpPr/>
          <p:nvPr/>
        </p:nvSpPr>
        <p:spPr>
          <a:xfrm>
            <a:off x="8183285" y="2660928"/>
            <a:ext cx="4172903"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Không cần bắt tay (No handshake)</a:t>
            </a:r>
            <a:endParaRPr lang="en-US" sz="1950" dirty="0"/>
          </a:p>
        </p:txBody>
      </p:sp>
      <p:sp>
        <p:nvSpPr>
          <p:cNvPr id="9" name="Text 5"/>
          <p:cNvSpPr/>
          <p:nvPr/>
        </p:nvSpPr>
        <p:spPr>
          <a:xfrm>
            <a:off x="8183285" y="3090148"/>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TCP yêu cầu 3-way handshake trước khi truyền dữ liệu, tạo độ trễ ban đầu. UDP gửi ngay lập tức, lý tưởng cho DNS queries và các giao dịch request-response ngắn.</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757142"/>
            <a:ext cx="496133" cy="496133"/>
          </a:xfrm>
          <a:prstGeom prst="rect">
            <a:avLst/>
          </a:prstGeom>
        </p:spPr>
      </p:pic>
      <p:sp>
        <p:nvSpPr>
          <p:cNvPr id="11" name="Text 6"/>
          <p:cNvSpPr/>
          <p:nvPr/>
        </p:nvSpPr>
        <p:spPr>
          <a:xfrm>
            <a:off x="1537930" y="4874895"/>
            <a:ext cx="3719632"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Không duy trì trạng thái kết nối</a:t>
            </a:r>
            <a:endParaRPr lang="en-US" sz="1950" dirty="0"/>
          </a:p>
        </p:txBody>
      </p:sp>
      <p:sp>
        <p:nvSpPr>
          <p:cNvPr id="12" name="Text 7"/>
          <p:cNvSpPr/>
          <p:nvPr/>
        </p:nvSpPr>
        <p:spPr>
          <a:xfrm>
            <a:off x="1537930" y="5304115"/>
            <a:ext cx="5653207"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Server không cần lưu trữ thông tin về từng kết nối client (buffers, sequence numbers, timers...). Một server UDP có thể phục vụ đồng thời nhiều client hơn so với TCP.</a:t>
            </a:r>
            <a:endParaRPr lang="en-US" sz="15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9144" y="4757142"/>
            <a:ext cx="496133" cy="496133"/>
          </a:xfrm>
          <a:prstGeom prst="rect">
            <a:avLst/>
          </a:prstGeom>
        </p:spPr>
      </p:pic>
      <p:sp>
        <p:nvSpPr>
          <p:cNvPr id="14" name="Text 8"/>
          <p:cNvSpPr/>
          <p:nvPr/>
        </p:nvSpPr>
        <p:spPr>
          <a:xfrm>
            <a:off x="8183285" y="4874895"/>
            <a:ext cx="4707374"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Header cực nhỏ - Tiết kiệm băng thông</a:t>
            </a:r>
            <a:endParaRPr lang="en-US" sz="1950" dirty="0"/>
          </a:p>
        </p:txBody>
      </p:sp>
      <p:sp>
        <p:nvSpPr>
          <p:cNvPr id="15" name="Text 9"/>
          <p:cNvSpPr/>
          <p:nvPr/>
        </p:nvSpPr>
        <p:spPr>
          <a:xfrm>
            <a:off x="8183285" y="5304115"/>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Với header chỉ 8 bytes (so với tối thiểu 20 bytes của TCP), UDP giảm đáng kể overhead. Trong các ứng dụng truyền gói tin nhỏ, tỷ lệ này rất quan trọng.</a:t>
            </a:r>
            <a:endParaRPr lang="en-US" sz="1550" dirty="0"/>
          </a:p>
        </p:txBody>
      </p:sp>
      <p:sp>
        <p:nvSpPr>
          <p:cNvPr id="16" name="Text 10"/>
          <p:cNvSpPr/>
          <p:nvPr/>
        </p:nvSpPr>
        <p:spPr>
          <a:xfrm>
            <a:off x="1091446" y="6703219"/>
            <a:ext cx="12745164" cy="63507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Ứng dụng thực tế:</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Skype, Zoom, Netflix streaming, game online (PUBG, League of Legends), DNS, DHCP, SNMP đều sử dụng UDP vì ưu tiên tốc độ và độ trễ thấp hơn là độ tin cậy tuyệt đối.</a:t>
            </a:r>
            <a:endParaRPr lang="en-US" sz="1550" dirty="0"/>
          </a:p>
        </p:txBody>
      </p:sp>
      <p:sp>
        <p:nvSpPr>
          <p:cNvPr id="17" name="Shape 11"/>
          <p:cNvSpPr/>
          <p:nvPr/>
        </p:nvSpPr>
        <p:spPr>
          <a:xfrm>
            <a:off x="793790" y="6479977"/>
            <a:ext cx="22860" cy="1081564"/>
          </a:xfrm>
          <a:prstGeom prst="rect">
            <a:avLst/>
          </a:prstGeom>
          <a:solidFill>
            <a:srgbClr val="1F4E9E"/>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0094" y="515660"/>
            <a:ext cx="8369617" cy="586026"/>
          </a:xfrm>
          <a:prstGeom prst="rect">
            <a:avLst/>
          </a:prstGeom>
          <a:noFill/>
          <a:ln/>
        </p:spPr>
        <p:txBody>
          <a:bodyPr wrap="none" lIns="0" tIns="0" rIns="0" bIns="0" rtlCol="0" anchor="t"/>
          <a:lstStyle/>
          <a:p>
            <a:pPr algn="l" indent="0" marL="0">
              <a:lnSpc>
                <a:spcPts val="4600"/>
              </a:lnSpc>
              <a:buNone/>
            </a:pPr>
            <a:r>
              <a:rPr lang="en-US" sz="3650" b="1" dirty="0">
                <a:solidFill>
                  <a:srgbClr val="000066"/>
                </a:solidFill>
                <a:latin typeface="Inter Bold" pitchFamily="34" charset="0"/>
                <a:ea typeface="Inter Bold" pitchFamily="34" charset="-122"/>
                <a:cs typeface="Inter Bold" pitchFamily="34" charset="-120"/>
              </a:rPr>
              <a:t>Cấu trúc gói tin UDP (UDP Datagram)</a:t>
            </a:r>
            <a:endParaRPr lang="en-US" sz="3650" dirty="0"/>
          </a:p>
        </p:txBody>
      </p:sp>
      <p:sp>
        <p:nvSpPr>
          <p:cNvPr id="3" name="Text 1"/>
          <p:cNvSpPr/>
          <p:nvPr/>
        </p:nvSpPr>
        <p:spPr>
          <a:xfrm>
            <a:off x="750094" y="1476732"/>
            <a:ext cx="13130213" cy="600075"/>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Gói tin UDP có cấu trúc đơn giản và gọn nhẹ, phản ánh đúng triết lý thiết kế "tối giản" của giao thức này. Toàn bộ header chỉ chiếm 8 bytes, được chia thành 4 trường thông tin cơ bản, mỗi trường 16 bit (2 bytes).</a:t>
            </a:r>
            <a:endParaRPr lang="en-US" sz="1450" dirty="0"/>
          </a:p>
        </p:txBody>
      </p:sp>
      <p:sp>
        <p:nvSpPr>
          <p:cNvPr id="4" name="Shape 2"/>
          <p:cNvSpPr/>
          <p:nvPr/>
        </p:nvSpPr>
        <p:spPr>
          <a:xfrm>
            <a:off x="750094" y="2568893"/>
            <a:ext cx="6471285" cy="1684734"/>
          </a:xfrm>
          <a:prstGeom prst="roundRect">
            <a:avLst>
              <a:gd name="adj" fmla="val 6513"/>
            </a:avLst>
          </a:prstGeom>
          <a:solidFill>
            <a:srgbClr val="8AA2CC"/>
          </a:solidFill>
          <a:ln/>
        </p:spPr>
      </p:sp>
      <p:sp>
        <p:nvSpPr>
          <p:cNvPr id="5" name="Shape 3"/>
          <p:cNvSpPr/>
          <p:nvPr/>
        </p:nvSpPr>
        <p:spPr>
          <a:xfrm>
            <a:off x="750094" y="2546033"/>
            <a:ext cx="6471285" cy="91440"/>
          </a:xfrm>
          <a:prstGeom prst="roundRect">
            <a:avLst>
              <a:gd name="adj" fmla="val 86138"/>
            </a:avLst>
          </a:prstGeom>
          <a:solidFill>
            <a:srgbClr val="1F4E9E"/>
          </a:solidFill>
          <a:ln/>
        </p:spPr>
      </p:sp>
      <p:sp>
        <p:nvSpPr>
          <p:cNvPr id="6" name="Shape 4"/>
          <p:cNvSpPr/>
          <p:nvPr/>
        </p:nvSpPr>
        <p:spPr>
          <a:xfrm>
            <a:off x="3704451" y="2287667"/>
            <a:ext cx="562570" cy="562570"/>
          </a:xfrm>
          <a:prstGeom prst="roundRect">
            <a:avLst>
              <a:gd name="adj" fmla="val 162540"/>
            </a:avLst>
          </a:prstGeom>
          <a:solidFill>
            <a:srgbClr val="1F4E9E"/>
          </a:solidFill>
          <a:ln/>
        </p:spPr>
      </p:sp>
      <p:sp>
        <p:nvSpPr>
          <p:cNvPr id="7" name="Text 5"/>
          <p:cNvSpPr/>
          <p:nvPr/>
        </p:nvSpPr>
        <p:spPr>
          <a:xfrm>
            <a:off x="3873163" y="2428280"/>
            <a:ext cx="225028" cy="281226"/>
          </a:xfrm>
          <a:prstGeom prst="rect">
            <a:avLst/>
          </a:prstGeom>
          <a:noFill/>
          <a:ln/>
        </p:spPr>
        <p:txBody>
          <a:bodyPr wrap="none" lIns="0" tIns="0" rIns="0" bIns="0" rtlCol="0" anchor="t"/>
          <a:lstStyle/>
          <a:p>
            <a:pPr algn="l" indent="0" marL="0">
              <a:lnSpc>
                <a:spcPts val="2800"/>
              </a:lnSpc>
              <a:buNone/>
            </a:pPr>
            <a:r>
              <a:rPr lang="en-US" sz="1750" b="1" dirty="0">
                <a:solidFill>
                  <a:srgbClr val="FFFFFF"/>
                </a:solidFill>
                <a:latin typeface="Inter Bold" pitchFamily="34" charset="0"/>
                <a:ea typeface="Inter Bold" pitchFamily="34" charset="-122"/>
                <a:cs typeface="Inter Bold" pitchFamily="34" charset="-120"/>
              </a:rPr>
              <a:t>1</a:t>
            </a:r>
            <a:endParaRPr lang="en-US" sz="1750" dirty="0"/>
          </a:p>
        </p:txBody>
      </p:sp>
      <p:sp>
        <p:nvSpPr>
          <p:cNvPr id="8" name="Text 6"/>
          <p:cNvSpPr/>
          <p:nvPr/>
        </p:nvSpPr>
        <p:spPr>
          <a:xfrm>
            <a:off x="960477" y="3037642"/>
            <a:ext cx="2972991" cy="293013"/>
          </a:xfrm>
          <a:prstGeom prst="rect">
            <a:avLst/>
          </a:prstGeom>
          <a:noFill/>
          <a:ln/>
        </p:spPr>
        <p:txBody>
          <a:bodyPr wrap="none" lIns="0" tIns="0" rIns="0" bIns="0" rtlCol="0" anchor="t"/>
          <a:lstStyle/>
          <a:p>
            <a:pPr algn="l" indent="0" marL="0">
              <a:lnSpc>
                <a:spcPts val="2300"/>
              </a:lnSpc>
              <a:buNone/>
            </a:pPr>
            <a:r>
              <a:rPr lang="en-US" sz="1800" b="1" dirty="0">
                <a:solidFill>
                  <a:srgbClr val="000066"/>
                </a:solidFill>
                <a:latin typeface="Inter Bold" pitchFamily="34" charset="0"/>
                <a:ea typeface="Inter Bold" pitchFamily="34" charset="-122"/>
                <a:cs typeface="Inter Bold" pitchFamily="34" charset="-120"/>
              </a:rPr>
              <a:t>Source Port (Cổng nguồn)</a:t>
            </a:r>
            <a:endParaRPr lang="en-US" sz="1800" dirty="0"/>
          </a:p>
        </p:txBody>
      </p:sp>
      <p:sp>
        <p:nvSpPr>
          <p:cNvPr id="9" name="Text 7"/>
          <p:cNvSpPr/>
          <p:nvPr/>
        </p:nvSpPr>
        <p:spPr>
          <a:xfrm>
            <a:off x="960477" y="3443168"/>
            <a:ext cx="6050518" cy="600075"/>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16 bit đầu tiên xác định cổng của ứng dụng gửi. Trường này là </a:t>
            </a:r>
            <a:pPr algn="l" indent="0" marL="0">
              <a:lnSpc>
                <a:spcPts val="2350"/>
              </a:lnSpc>
              <a:buNone/>
            </a:pPr>
            <a:r>
              <a:rPr lang="en-US" sz="1450" i="1" dirty="0">
                <a:solidFill>
                  <a:srgbClr val="000066"/>
                </a:solidFill>
                <a:latin typeface="Inter" pitchFamily="34" charset="0"/>
                <a:ea typeface="Inter" pitchFamily="34" charset="-122"/>
                <a:cs typeface="Inter" pitchFamily="34" charset="-120"/>
              </a:rPr>
              <a:t>tùy chọn</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 có thể để giá trị 0 nếu không cần phản hồi.</a:t>
            </a:r>
            <a:endParaRPr lang="en-US" sz="1450" dirty="0"/>
          </a:p>
        </p:txBody>
      </p:sp>
      <p:sp>
        <p:nvSpPr>
          <p:cNvPr id="10" name="Shape 8"/>
          <p:cNvSpPr/>
          <p:nvPr/>
        </p:nvSpPr>
        <p:spPr>
          <a:xfrm>
            <a:off x="7408902" y="2568893"/>
            <a:ext cx="6471404" cy="1684734"/>
          </a:xfrm>
          <a:prstGeom prst="roundRect">
            <a:avLst>
              <a:gd name="adj" fmla="val 6513"/>
            </a:avLst>
          </a:prstGeom>
          <a:solidFill>
            <a:srgbClr val="8AA2CC"/>
          </a:solidFill>
          <a:ln/>
        </p:spPr>
      </p:sp>
      <p:sp>
        <p:nvSpPr>
          <p:cNvPr id="11" name="Shape 9"/>
          <p:cNvSpPr/>
          <p:nvPr/>
        </p:nvSpPr>
        <p:spPr>
          <a:xfrm>
            <a:off x="7408902" y="2546033"/>
            <a:ext cx="6471404" cy="91440"/>
          </a:xfrm>
          <a:prstGeom prst="roundRect">
            <a:avLst>
              <a:gd name="adj" fmla="val 86138"/>
            </a:avLst>
          </a:prstGeom>
          <a:solidFill>
            <a:srgbClr val="1F4E9E"/>
          </a:solidFill>
          <a:ln/>
        </p:spPr>
      </p:sp>
      <p:sp>
        <p:nvSpPr>
          <p:cNvPr id="12" name="Shape 10"/>
          <p:cNvSpPr/>
          <p:nvPr/>
        </p:nvSpPr>
        <p:spPr>
          <a:xfrm>
            <a:off x="10363260" y="2287667"/>
            <a:ext cx="562570" cy="562570"/>
          </a:xfrm>
          <a:prstGeom prst="roundRect">
            <a:avLst>
              <a:gd name="adj" fmla="val 162540"/>
            </a:avLst>
          </a:prstGeom>
          <a:solidFill>
            <a:srgbClr val="1F4E9E"/>
          </a:solidFill>
          <a:ln/>
        </p:spPr>
      </p:sp>
      <p:sp>
        <p:nvSpPr>
          <p:cNvPr id="13" name="Text 11"/>
          <p:cNvSpPr/>
          <p:nvPr/>
        </p:nvSpPr>
        <p:spPr>
          <a:xfrm>
            <a:off x="10531971" y="2428280"/>
            <a:ext cx="225028" cy="281226"/>
          </a:xfrm>
          <a:prstGeom prst="rect">
            <a:avLst/>
          </a:prstGeom>
          <a:noFill/>
          <a:ln/>
        </p:spPr>
        <p:txBody>
          <a:bodyPr wrap="none" lIns="0" tIns="0" rIns="0" bIns="0" rtlCol="0" anchor="t"/>
          <a:lstStyle/>
          <a:p>
            <a:pPr algn="l" indent="0" marL="0">
              <a:lnSpc>
                <a:spcPts val="2800"/>
              </a:lnSpc>
              <a:buNone/>
            </a:pPr>
            <a:r>
              <a:rPr lang="en-US" sz="1750" b="1" dirty="0">
                <a:solidFill>
                  <a:srgbClr val="FFFFFF"/>
                </a:solidFill>
                <a:latin typeface="Inter Bold" pitchFamily="34" charset="0"/>
                <a:ea typeface="Inter Bold" pitchFamily="34" charset="-122"/>
                <a:cs typeface="Inter Bold" pitchFamily="34" charset="-120"/>
              </a:rPr>
              <a:t>2</a:t>
            </a:r>
            <a:endParaRPr lang="en-US" sz="1750" dirty="0"/>
          </a:p>
        </p:txBody>
      </p:sp>
      <p:sp>
        <p:nvSpPr>
          <p:cNvPr id="14" name="Text 12"/>
          <p:cNvSpPr/>
          <p:nvPr/>
        </p:nvSpPr>
        <p:spPr>
          <a:xfrm>
            <a:off x="7619286" y="3037642"/>
            <a:ext cx="3246477" cy="293013"/>
          </a:xfrm>
          <a:prstGeom prst="rect">
            <a:avLst/>
          </a:prstGeom>
          <a:noFill/>
          <a:ln/>
        </p:spPr>
        <p:txBody>
          <a:bodyPr wrap="none" lIns="0" tIns="0" rIns="0" bIns="0" rtlCol="0" anchor="t"/>
          <a:lstStyle/>
          <a:p>
            <a:pPr algn="l" indent="0" marL="0">
              <a:lnSpc>
                <a:spcPts val="2300"/>
              </a:lnSpc>
              <a:buNone/>
            </a:pPr>
            <a:r>
              <a:rPr lang="en-US" sz="1800" b="1" dirty="0">
                <a:solidFill>
                  <a:srgbClr val="000066"/>
                </a:solidFill>
                <a:latin typeface="Inter Bold" pitchFamily="34" charset="0"/>
                <a:ea typeface="Inter Bold" pitchFamily="34" charset="-122"/>
                <a:cs typeface="Inter Bold" pitchFamily="34" charset="-120"/>
              </a:rPr>
              <a:t>Destination Port (Cổng đích)</a:t>
            </a:r>
            <a:endParaRPr lang="en-US" sz="1800" dirty="0"/>
          </a:p>
        </p:txBody>
      </p:sp>
      <p:sp>
        <p:nvSpPr>
          <p:cNvPr id="15" name="Text 13"/>
          <p:cNvSpPr/>
          <p:nvPr/>
        </p:nvSpPr>
        <p:spPr>
          <a:xfrm>
            <a:off x="7619286" y="3443168"/>
            <a:ext cx="6050637" cy="600075"/>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16 bit tiếp theo chỉ định cổng của ứng dụng nhận. Đây là trường </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bắt buộc</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và quan trọng nhất cho việc demultiplexing.</a:t>
            </a:r>
            <a:endParaRPr lang="en-US" sz="1450" dirty="0"/>
          </a:p>
        </p:txBody>
      </p:sp>
      <p:sp>
        <p:nvSpPr>
          <p:cNvPr id="16" name="Shape 14"/>
          <p:cNvSpPr/>
          <p:nvPr/>
        </p:nvSpPr>
        <p:spPr>
          <a:xfrm>
            <a:off x="750094" y="4722376"/>
            <a:ext cx="6471285" cy="1684734"/>
          </a:xfrm>
          <a:prstGeom prst="roundRect">
            <a:avLst>
              <a:gd name="adj" fmla="val 6513"/>
            </a:avLst>
          </a:prstGeom>
          <a:solidFill>
            <a:srgbClr val="8AA2CC"/>
          </a:solidFill>
          <a:ln/>
        </p:spPr>
      </p:sp>
      <p:sp>
        <p:nvSpPr>
          <p:cNvPr id="17" name="Shape 15"/>
          <p:cNvSpPr/>
          <p:nvPr/>
        </p:nvSpPr>
        <p:spPr>
          <a:xfrm>
            <a:off x="750094" y="4699516"/>
            <a:ext cx="6471285" cy="91440"/>
          </a:xfrm>
          <a:prstGeom prst="roundRect">
            <a:avLst>
              <a:gd name="adj" fmla="val 86138"/>
            </a:avLst>
          </a:prstGeom>
          <a:solidFill>
            <a:srgbClr val="1F4E9E"/>
          </a:solidFill>
          <a:ln/>
        </p:spPr>
      </p:sp>
      <p:sp>
        <p:nvSpPr>
          <p:cNvPr id="18" name="Shape 16"/>
          <p:cNvSpPr/>
          <p:nvPr/>
        </p:nvSpPr>
        <p:spPr>
          <a:xfrm>
            <a:off x="3704451" y="4441150"/>
            <a:ext cx="562570" cy="562570"/>
          </a:xfrm>
          <a:prstGeom prst="roundRect">
            <a:avLst>
              <a:gd name="adj" fmla="val 162540"/>
            </a:avLst>
          </a:prstGeom>
          <a:solidFill>
            <a:srgbClr val="1F4E9E"/>
          </a:solidFill>
          <a:ln/>
        </p:spPr>
      </p:sp>
      <p:sp>
        <p:nvSpPr>
          <p:cNvPr id="19" name="Text 17"/>
          <p:cNvSpPr/>
          <p:nvPr/>
        </p:nvSpPr>
        <p:spPr>
          <a:xfrm>
            <a:off x="3873163" y="4581763"/>
            <a:ext cx="225028" cy="281226"/>
          </a:xfrm>
          <a:prstGeom prst="rect">
            <a:avLst/>
          </a:prstGeom>
          <a:noFill/>
          <a:ln/>
        </p:spPr>
        <p:txBody>
          <a:bodyPr wrap="none" lIns="0" tIns="0" rIns="0" bIns="0" rtlCol="0" anchor="t"/>
          <a:lstStyle/>
          <a:p>
            <a:pPr algn="l" indent="0" marL="0">
              <a:lnSpc>
                <a:spcPts val="2800"/>
              </a:lnSpc>
              <a:buNone/>
            </a:pPr>
            <a:r>
              <a:rPr lang="en-US" sz="1750" b="1" dirty="0">
                <a:solidFill>
                  <a:srgbClr val="FFFFFF"/>
                </a:solidFill>
                <a:latin typeface="Inter Bold" pitchFamily="34" charset="0"/>
                <a:ea typeface="Inter Bold" pitchFamily="34" charset="-122"/>
                <a:cs typeface="Inter Bold" pitchFamily="34" charset="-120"/>
              </a:rPr>
              <a:t>3</a:t>
            </a:r>
            <a:endParaRPr lang="en-US" sz="1750" dirty="0"/>
          </a:p>
        </p:txBody>
      </p:sp>
      <p:sp>
        <p:nvSpPr>
          <p:cNvPr id="20" name="Text 18"/>
          <p:cNvSpPr/>
          <p:nvPr/>
        </p:nvSpPr>
        <p:spPr>
          <a:xfrm>
            <a:off x="960477" y="5191125"/>
            <a:ext cx="2344103" cy="293013"/>
          </a:xfrm>
          <a:prstGeom prst="rect">
            <a:avLst/>
          </a:prstGeom>
          <a:noFill/>
          <a:ln/>
        </p:spPr>
        <p:txBody>
          <a:bodyPr wrap="none" lIns="0" tIns="0" rIns="0" bIns="0" rtlCol="0" anchor="t"/>
          <a:lstStyle/>
          <a:p>
            <a:pPr algn="l" indent="0" marL="0">
              <a:lnSpc>
                <a:spcPts val="2300"/>
              </a:lnSpc>
              <a:buNone/>
            </a:pPr>
            <a:r>
              <a:rPr lang="en-US" sz="1800" b="1" dirty="0">
                <a:solidFill>
                  <a:srgbClr val="000066"/>
                </a:solidFill>
                <a:latin typeface="Inter Bold" pitchFamily="34" charset="0"/>
                <a:ea typeface="Inter Bold" pitchFamily="34" charset="-122"/>
                <a:cs typeface="Inter Bold" pitchFamily="34" charset="-120"/>
              </a:rPr>
              <a:t>Length (Độ dài)</a:t>
            </a:r>
            <a:endParaRPr lang="en-US" sz="1800" dirty="0"/>
          </a:p>
        </p:txBody>
      </p:sp>
      <p:sp>
        <p:nvSpPr>
          <p:cNvPr id="21" name="Text 19"/>
          <p:cNvSpPr/>
          <p:nvPr/>
        </p:nvSpPr>
        <p:spPr>
          <a:xfrm>
            <a:off x="960477" y="5596652"/>
            <a:ext cx="6050518" cy="600075"/>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Xác định tổng độ dài của toàn bộ UDP datagram (bao gồm header 8 bytes + data). Đơn vị tính: bytes. Giá trị tối thiểu là 8.</a:t>
            </a:r>
            <a:endParaRPr lang="en-US" sz="1450" dirty="0"/>
          </a:p>
        </p:txBody>
      </p:sp>
      <p:sp>
        <p:nvSpPr>
          <p:cNvPr id="22" name="Shape 20"/>
          <p:cNvSpPr/>
          <p:nvPr/>
        </p:nvSpPr>
        <p:spPr>
          <a:xfrm>
            <a:off x="7408902" y="4722376"/>
            <a:ext cx="6471404" cy="1684734"/>
          </a:xfrm>
          <a:prstGeom prst="roundRect">
            <a:avLst>
              <a:gd name="adj" fmla="val 6513"/>
            </a:avLst>
          </a:prstGeom>
          <a:solidFill>
            <a:srgbClr val="8AA2CC"/>
          </a:solidFill>
          <a:ln/>
        </p:spPr>
      </p:sp>
      <p:sp>
        <p:nvSpPr>
          <p:cNvPr id="23" name="Shape 21"/>
          <p:cNvSpPr/>
          <p:nvPr/>
        </p:nvSpPr>
        <p:spPr>
          <a:xfrm>
            <a:off x="7408902" y="4699516"/>
            <a:ext cx="6471404" cy="91440"/>
          </a:xfrm>
          <a:prstGeom prst="roundRect">
            <a:avLst>
              <a:gd name="adj" fmla="val 86138"/>
            </a:avLst>
          </a:prstGeom>
          <a:solidFill>
            <a:srgbClr val="1F4E9E"/>
          </a:solidFill>
          <a:ln/>
        </p:spPr>
      </p:sp>
      <p:sp>
        <p:nvSpPr>
          <p:cNvPr id="24" name="Shape 22"/>
          <p:cNvSpPr/>
          <p:nvPr/>
        </p:nvSpPr>
        <p:spPr>
          <a:xfrm>
            <a:off x="10363260" y="4441150"/>
            <a:ext cx="562570" cy="562570"/>
          </a:xfrm>
          <a:prstGeom prst="roundRect">
            <a:avLst>
              <a:gd name="adj" fmla="val 162540"/>
            </a:avLst>
          </a:prstGeom>
          <a:solidFill>
            <a:srgbClr val="1F4E9E"/>
          </a:solidFill>
          <a:ln/>
        </p:spPr>
      </p:sp>
      <p:sp>
        <p:nvSpPr>
          <p:cNvPr id="25" name="Text 23"/>
          <p:cNvSpPr/>
          <p:nvPr/>
        </p:nvSpPr>
        <p:spPr>
          <a:xfrm>
            <a:off x="10531971" y="4581763"/>
            <a:ext cx="225028" cy="281226"/>
          </a:xfrm>
          <a:prstGeom prst="rect">
            <a:avLst/>
          </a:prstGeom>
          <a:noFill/>
          <a:ln/>
        </p:spPr>
        <p:txBody>
          <a:bodyPr wrap="none" lIns="0" tIns="0" rIns="0" bIns="0" rtlCol="0" anchor="t"/>
          <a:lstStyle/>
          <a:p>
            <a:pPr algn="l" indent="0" marL="0">
              <a:lnSpc>
                <a:spcPts val="2800"/>
              </a:lnSpc>
              <a:buNone/>
            </a:pPr>
            <a:r>
              <a:rPr lang="en-US" sz="1750" b="1" dirty="0">
                <a:solidFill>
                  <a:srgbClr val="FFFFFF"/>
                </a:solidFill>
                <a:latin typeface="Inter Bold" pitchFamily="34" charset="0"/>
                <a:ea typeface="Inter Bold" pitchFamily="34" charset="-122"/>
                <a:cs typeface="Inter Bold" pitchFamily="34" charset="-120"/>
              </a:rPr>
              <a:t>4</a:t>
            </a:r>
            <a:endParaRPr lang="en-US" sz="1750" dirty="0"/>
          </a:p>
        </p:txBody>
      </p:sp>
      <p:sp>
        <p:nvSpPr>
          <p:cNvPr id="26" name="Text 24"/>
          <p:cNvSpPr/>
          <p:nvPr/>
        </p:nvSpPr>
        <p:spPr>
          <a:xfrm>
            <a:off x="7619286" y="5191125"/>
            <a:ext cx="2742843" cy="293013"/>
          </a:xfrm>
          <a:prstGeom prst="rect">
            <a:avLst/>
          </a:prstGeom>
          <a:noFill/>
          <a:ln/>
        </p:spPr>
        <p:txBody>
          <a:bodyPr wrap="none" lIns="0" tIns="0" rIns="0" bIns="0" rtlCol="0" anchor="t"/>
          <a:lstStyle/>
          <a:p>
            <a:pPr algn="l" indent="0" marL="0">
              <a:lnSpc>
                <a:spcPts val="2300"/>
              </a:lnSpc>
              <a:buNone/>
            </a:pPr>
            <a:r>
              <a:rPr lang="en-US" sz="1800" b="1" dirty="0">
                <a:solidFill>
                  <a:srgbClr val="000066"/>
                </a:solidFill>
                <a:latin typeface="Inter Bold" pitchFamily="34" charset="0"/>
                <a:ea typeface="Inter Bold" pitchFamily="34" charset="-122"/>
                <a:cs typeface="Inter Bold" pitchFamily="34" charset="-120"/>
              </a:rPr>
              <a:t>Checksum (Kiểm tra lỗi)</a:t>
            </a:r>
            <a:endParaRPr lang="en-US" sz="1800" dirty="0"/>
          </a:p>
        </p:txBody>
      </p:sp>
      <p:sp>
        <p:nvSpPr>
          <p:cNvPr id="27" name="Text 25"/>
          <p:cNvSpPr/>
          <p:nvPr/>
        </p:nvSpPr>
        <p:spPr>
          <a:xfrm>
            <a:off x="7619286" y="5596652"/>
            <a:ext cx="6050637" cy="600075"/>
          </a:xfrm>
          <a:prstGeom prst="rect">
            <a:avLst/>
          </a:prstGeom>
          <a:noFill/>
          <a:ln/>
        </p:spPr>
        <p:txBody>
          <a:bodyPr wrap="square" lIns="0" tIns="0" rIns="0" bIns="0" rtlCol="0" anchor="t"/>
          <a:lstStyle/>
          <a:p>
            <a:pPr algn="l" indent="0" marL="0">
              <a:lnSpc>
                <a:spcPts val="2350"/>
              </a:lnSpc>
              <a:buNone/>
            </a:pPr>
            <a:r>
              <a:rPr lang="en-US" sz="1450" dirty="0">
                <a:solidFill>
                  <a:srgbClr val="000066"/>
                </a:solidFill>
                <a:latin typeface="Inter" pitchFamily="34" charset="0"/>
                <a:ea typeface="Inter" pitchFamily="34" charset="-122"/>
                <a:cs typeface="Inter" pitchFamily="34" charset="-120"/>
              </a:rPr>
              <a:t>Được sử dụng để phát hiện lỗi bit trong quá trình truyền. Mặc dù là tùy chọn trong IPv4, nhưng </a:t>
            </a:r>
            <a:pPr algn="l" indent="0" marL="0">
              <a:lnSpc>
                <a:spcPts val="2350"/>
              </a:lnSpc>
              <a:buNone/>
            </a:pPr>
            <a:r>
              <a:rPr lang="en-US" sz="1450" b="1" dirty="0">
                <a:solidFill>
                  <a:srgbClr val="000066"/>
                </a:solidFill>
                <a:latin typeface="Inter" pitchFamily="34" charset="0"/>
                <a:ea typeface="Inter" pitchFamily="34" charset="-122"/>
                <a:cs typeface="Inter" pitchFamily="34" charset="-120"/>
              </a:rPr>
              <a:t>bắt buộc</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trong IPv6.</a:t>
            </a:r>
            <a:endParaRPr lang="en-US" sz="1450" dirty="0"/>
          </a:p>
        </p:txBody>
      </p:sp>
      <p:sp>
        <p:nvSpPr>
          <p:cNvPr id="28" name="Shape 26"/>
          <p:cNvSpPr/>
          <p:nvPr/>
        </p:nvSpPr>
        <p:spPr>
          <a:xfrm>
            <a:off x="750094" y="6617970"/>
            <a:ext cx="13130213" cy="1096804"/>
          </a:xfrm>
          <a:prstGeom prst="roundRect">
            <a:avLst>
              <a:gd name="adj" fmla="val 7181"/>
            </a:avLst>
          </a:prstGeom>
          <a:solidFill>
            <a:srgbClr val="BFD2F2"/>
          </a:solidFill>
          <a:ln/>
        </p:spPr>
      </p:sp>
      <p:pic>
        <p:nvPicPr>
          <p:cNvPr id="29" name="Image 0" descr="preencoded.png">    </p:cNvPr>
          <p:cNvPicPr>
            <a:picLocks noChangeAspect="1"/>
          </p:cNvPicPr>
          <p:nvPr/>
        </p:nvPicPr>
        <p:blipFill>
          <a:blip r:embed="rId1"/>
          <a:stretch>
            <a:fillRect/>
          </a:stretch>
        </p:blipFill>
        <p:spPr>
          <a:xfrm>
            <a:off x="937617" y="6901458"/>
            <a:ext cx="234315" cy="187523"/>
          </a:xfrm>
          <a:prstGeom prst="rect">
            <a:avLst/>
          </a:prstGeom>
        </p:spPr>
      </p:pic>
      <p:sp>
        <p:nvSpPr>
          <p:cNvPr id="30" name="Text 27"/>
          <p:cNvSpPr/>
          <p:nvPr/>
        </p:nvSpPr>
        <p:spPr>
          <a:xfrm>
            <a:off x="1359456" y="6852285"/>
            <a:ext cx="12333327" cy="600075"/>
          </a:xfrm>
          <a:prstGeom prst="rect">
            <a:avLst/>
          </a:prstGeom>
          <a:noFill/>
          <a:ln/>
        </p:spPr>
        <p:txBody>
          <a:bodyPr wrap="square" lIns="0" tIns="0" rIns="0" bIns="0" rtlCol="0" anchor="t"/>
          <a:lstStyle/>
          <a:p>
            <a:pPr algn="l" indent="0" marL="0">
              <a:lnSpc>
                <a:spcPts val="2350"/>
              </a:lnSpc>
              <a:buNone/>
            </a:pPr>
            <a:r>
              <a:rPr lang="en-US" sz="1450" b="1" dirty="0">
                <a:solidFill>
                  <a:srgbClr val="000000"/>
                </a:solidFill>
                <a:latin typeface="Inter" pitchFamily="34" charset="0"/>
                <a:ea typeface="Inter" pitchFamily="34" charset="-122"/>
                <a:cs typeface="Inter" pitchFamily="34" charset="-120"/>
              </a:rPr>
              <a:t>So sánh:</a:t>
            </a:r>
            <a:pPr algn="l" indent="0" marL="0">
              <a:lnSpc>
                <a:spcPts val="2350"/>
              </a:lnSpc>
              <a:buNone/>
            </a:pPr>
            <a:r>
              <a:rPr lang="en-US" sz="1450" dirty="0">
                <a:solidFill>
                  <a:srgbClr val="000000"/>
                </a:solidFill>
                <a:latin typeface="Inter" pitchFamily="34" charset="0"/>
                <a:ea typeface="Inter" pitchFamily="34" charset="-122"/>
                <a:cs typeface="Inter" pitchFamily="34" charset="-120"/>
              </a:rPr>
              <a:t> Header TCP tối thiểu là 20 bytes và có thể lên đến 60 bytes với options. UDP luôn cố định ở 8 bytes, giúp giảm 60-85% overhead so với TCP trong trường hợp lý tưởng.</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2025-12-21T00:01:34Z</dcterms:created>
  <dcterms:modified xsi:type="dcterms:W3CDTF">2025-12-21T00:01:34Z</dcterms:modified>
</cp:coreProperties>
</file>